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83" r:id="rId18"/>
    <p:sldId id="284" r:id="rId19"/>
    <p:sldId id="274" r:id="rId20"/>
    <p:sldId id="275" r:id="rId21"/>
    <p:sldId id="272" r:id="rId22"/>
    <p:sldId id="278" r:id="rId23"/>
    <p:sldId id="279" r:id="rId24"/>
    <p:sldId id="280" r:id="rId25"/>
    <p:sldId id="285" r:id="rId26"/>
    <p:sldId id="281" r:id="rId27"/>
    <p:sldId id="286" r:id="rId28"/>
    <p:sldId id="282" r:id="rId29"/>
    <p:sldId id="287" r:id="rId30"/>
    <p:sldId id="288" r:id="rId31"/>
    <p:sldId id="306" r:id="rId32"/>
    <p:sldId id="307" r:id="rId33"/>
    <p:sldId id="308" r:id="rId34"/>
    <p:sldId id="309" r:id="rId35"/>
    <p:sldId id="310" r:id="rId36"/>
    <p:sldId id="277" r:id="rId37"/>
    <p:sldId id="271" r:id="rId38"/>
    <p:sldId id="289" r:id="rId39"/>
    <p:sldId id="290" r:id="rId40"/>
    <p:sldId id="291" r:id="rId41"/>
    <p:sldId id="292" r:id="rId42"/>
    <p:sldId id="293" r:id="rId43"/>
    <p:sldId id="295" r:id="rId44"/>
    <p:sldId id="298" r:id="rId45"/>
    <p:sldId id="299" r:id="rId46"/>
    <p:sldId id="300" r:id="rId47"/>
    <p:sldId id="301" r:id="rId48"/>
    <p:sldId id="296" r:id="rId49"/>
    <p:sldId id="297" r:id="rId50"/>
    <p:sldId id="302" r:id="rId51"/>
    <p:sldId id="303" r:id="rId52"/>
    <p:sldId id="311" r:id="rId53"/>
    <p:sldId id="304" r:id="rId54"/>
    <p:sldId id="305" r:id="rId55"/>
    <p:sldId id="31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2A7"/>
    <a:srgbClr val="0083E6"/>
    <a:srgbClr val="85DFFF"/>
    <a:srgbClr val="FFFB53"/>
    <a:srgbClr val="D77C17"/>
    <a:srgbClr val="2DFF8C"/>
    <a:srgbClr val="68DEEA"/>
    <a:srgbClr val="FFFA3B"/>
    <a:srgbClr val="EBE600"/>
    <a:srgbClr val="5AE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9" autoAdjust="0"/>
    <p:restoredTop sz="94382" autoAdjust="0"/>
  </p:normalViewPr>
  <p:slideViewPr>
    <p:cSldViewPr snapToGrid="0">
      <p:cViewPr>
        <p:scale>
          <a:sx n="33" d="100"/>
          <a:sy n="33" d="100"/>
        </p:scale>
        <p:origin x="1277" y="11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61E8-3E30-E694-3564-1596B928E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4CDBE-4220-A69A-5058-883A60F93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37EBF-54E8-BEEB-32D5-04F8ECC2D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165CF-06BD-9EB2-5D98-8EB0595F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71DAB-F6F8-B2C0-23E9-A287A182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43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6ED35-6C9D-5789-E136-827ACEFD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7C6EB-6AC9-2956-9933-BB351C9A5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57BFF-A9EB-CB8A-75AC-AD2FAA13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4111A-3EA3-B0CB-4B4C-897783BE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39996-2AA5-C686-8D06-ADBE560B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29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7CC6E-AF93-54E6-0571-D743916F8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8D213-9B56-78DB-5647-3C3775831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A3FE5-4707-5120-8935-C0CD7150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57355-D248-8926-7037-763A58F8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BE57-00A3-39F3-0A67-6B8034A2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4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7455-6799-1F54-53ED-436C5B27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CEE4-DBD1-9E67-5AD4-7C614303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8D7A-767E-0369-531B-4BE22F09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4A472-789A-27B0-6001-C0FF77B4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FBD2E-F56A-D056-9E4D-4149337B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48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1557-5DE6-4728-1D03-CA5E6744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C2C7A-CCB4-4EE7-48D6-9D495473B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2F8DD-0EF6-FCA0-30A3-9BB314F7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45617-6693-E623-7ECB-1030FBDC2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5400F-FEB7-3BA7-2592-457A05C6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10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70E7-1B48-2405-8673-644DD8F9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46438-C03D-8FEF-8D6B-B07786AAC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31340-D7B9-C99F-B567-98C9044B5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BA62F-6F9B-46FC-B240-47E77A66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9783E-9E25-280A-EC1B-73940CA6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BE2CA-06D4-65F9-62C9-6E436B4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65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BBE5-12FA-00C0-463F-C99D40F42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6AED-363D-2E64-42A6-A681E383C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24740-B257-CC82-8B53-C0CA0C28F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3DA31-FA16-5408-7CF4-54FD6C235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E2F462-58C3-F5EE-A5C4-488B9B987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0DCBA5-3AB2-62C2-23F8-09B98A5D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62682-54DD-E31C-B438-855F8685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F51E3-7255-258C-50F2-3743194C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18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C153-6AA6-A445-117E-7F475BD2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33B2D-DE99-9E1D-63B7-167F758E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D3D8-9CBE-059B-C6AD-085EEDA62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CC1-D708-4EEE-168C-CBB9E527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10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3D888-369F-5DC4-9385-3EADB53A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B903AA-4C1A-D2DE-8871-434C21B4C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DCBB6-9A46-0188-3EAF-A52C1AFF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A2FA-F6F9-F663-AA77-34C02CF7D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CC73-E221-EE89-36CD-AEF86011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D520B-DE87-42ED-BC70-F9757408E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7FC05-A6E3-B6BF-ABAA-AC7E3AEA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CF254-FFEE-9125-1F7C-7296D3B0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35CD7-C89C-B0FA-9C71-579B0738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71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9760-9D7F-A061-EBCF-0723B5FA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47C38-5868-3D11-77DB-6894E9486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8A4F2-BBF0-88F9-8116-8B6190C31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979C1-AB36-07FD-702C-1FD103192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7DE41-D949-6E4F-5A50-5D4058DA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FC555-C195-20B1-B082-1324B19C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56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AE5EC"/>
            </a:gs>
            <a:gs pos="26000">
              <a:srgbClr val="49B8DB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4D929-A0E6-1D7A-83A4-470467152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2C560-9EAF-024E-E9B8-4BBFCBB22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5F9B-E77D-7AB8-35DD-CE68836E4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F18D8-A8C3-4618-80CE-5321AB9A8F33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88608-2E94-7DA8-FFD9-324BD12CA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25134-1591-0E7C-6221-9254BD0D7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CBD5D-6C38-4257-8069-9E7EA1EB3C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84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microsoft.com/office/2017/06/relationships/model3d" Target="../media/model3d2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microsoft.com/office/2017/06/relationships/model3d" Target="../media/model3d2.glb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microsoft.com/office/2017/06/relationships/model3d" Target="../media/model3d2.glb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microsoft.com/office/2007/relationships/hdphoto" Target="../media/hdphoto2.wdp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17/06/relationships/model3d" Target="../media/model3d3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microsoft.com/office/2017/06/relationships/model3d" Target="../media/model3d4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microsoft.com/office/2017/06/relationships/model3d" Target="../media/model3d5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microsoft.com/office/2017/06/relationships/model3d" Target="../media/model3d5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microsoft.com/office/2017/06/relationships/model3d" Target="../media/model3d5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6.glb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17/06/relationships/model3d" Target="../media/model3d6.glb"/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5CE112-60F8-7003-86CF-9CF98F04E286}"/>
              </a:ext>
            </a:extLst>
          </p:cNvPr>
          <p:cNvSpPr txBox="1"/>
          <p:nvPr/>
        </p:nvSpPr>
        <p:spPr>
          <a:xfrm>
            <a:off x="625151" y="61354"/>
            <a:ext cx="10941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SOFTWARE ENGINEERING </a:t>
            </a:r>
          </a:p>
          <a:p>
            <a:pPr algn="ctr"/>
            <a:r>
              <a:rPr lang="en-IN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&amp; PROJECT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36936-9860-97E3-F0B0-1DA1F805C3C8}"/>
              </a:ext>
            </a:extLst>
          </p:cNvPr>
          <p:cNvSpPr txBox="1"/>
          <p:nvPr/>
        </p:nvSpPr>
        <p:spPr>
          <a:xfrm>
            <a:off x="4482192" y="5869289"/>
            <a:ext cx="322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Name: </a:t>
            </a:r>
          </a:p>
          <a:p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Gagan </a:t>
            </a:r>
            <a:r>
              <a:rPr lang="en-IN" sz="2400" dirty="0" err="1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Naganand</a:t>
            </a:r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Keni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4E040-9C1C-66F6-487B-1EA2E9E33224}"/>
              </a:ext>
            </a:extLst>
          </p:cNvPr>
          <p:cNvSpPr txBox="1"/>
          <p:nvPr/>
        </p:nvSpPr>
        <p:spPr>
          <a:xfrm>
            <a:off x="77752" y="5869289"/>
            <a:ext cx="204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Subject Code: BCS501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3FC2C-44C2-81B7-72D2-B74632F92FAC}"/>
              </a:ext>
            </a:extLst>
          </p:cNvPr>
          <p:cNvSpPr txBox="1"/>
          <p:nvPr/>
        </p:nvSpPr>
        <p:spPr>
          <a:xfrm>
            <a:off x="9517228" y="5869290"/>
            <a:ext cx="2597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USN: </a:t>
            </a:r>
          </a:p>
          <a:p>
            <a:pPr algn="r"/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1BI22CS054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031619-965D-1F7F-77C0-614FD5739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030"/>
          <a:stretch/>
        </p:blipFill>
        <p:spPr>
          <a:xfrm>
            <a:off x="8814435" y="2711887"/>
            <a:ext cx="115080" cy="14342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B5EA4B-CD96-E272-22AB-E5EABDB3F61A}"/>
              </a:ext>
            </a:extLst>
          </p:cNvPr>
          <p:cNvSpPr txBox="1"/>
          <p:nvPr/>
        </p:nvSpPr>
        <p:spPr>
          <a:xfrm>
            <a:off x="1558723" y="2711887"/>
            <a:ext cx="9074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Agile Tools</a:t>
            </a:r>
            <a:endParaRPr lang="en-IN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6F0F05-1EB4-8BA7-7B29-1F5151235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7465">
            <a:off x="5286261" y="7416487"/>
            <a:ext cx="161947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5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545248-1C82-E99E-B0A0-F4873F8A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9CA4A9-B240-EA43-3A01-D72AB873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3AF86-0F5E-84BF-2F11-F60BDE969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17C09-3BE3-CB9D-612C-ED3B795C3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4"/>
            <a:ext cx="12192000" cy="614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9DB3B-62BA-335C-AFDB-C17ADA7A6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70110"/>
            <a:ext cx="12192000" cy="609932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3D5412-F9DC-CC0D-DF4D-6CD9AD4F014F}"/>
              </a:ext>
            </a:extLst>
          </p:cNvPr>
          <p:cNvSpPr/>
          <p:nvPr/>
        </p:nvSpPr>
        <p:spPr>
          <a:xfrm>
            <a:off x="661686" y="14091564"/>
            <a:ext cx="10868628" cy="412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88B35-BB74-800E-37F0-E74499BE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036A5-84A1-75C1-622A-CFDF69890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722E6-BD7D-8A80-85CD-15FF1DDD1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2F8A3F-F3EA-5AF8-1696-9ACAD36F1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58674"/>
            <a:ext cx="12192000" cy="5384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22B98-D248-DCB8-F364-7B61B1842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6172567"/>
            <a:ext cx="12192000" cy="61436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DD94AD-B7EA-588B-C7CB-D4B4D2E4A939}"/>
              </a:ext>
            </a:extLst>
          </p:cNvPr>
          <p:cNvSpPr/>
          <p:nvPr/>
        </p:nvSpPr>
        <p:spPr>
          <a:xfrm>
            <a:off x="661686" y="6288684"/>
            <a:ext cx="10868628" cy="412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C1D19A89-8071-27D6-A803-0BAF0C5DCB9C}"/>
              </a:ext>
            </a:extLst>
          </p:cNvPr>
          <p:cNvSpPr/>
          <p:nvPr/>
        </p:nvSpPr>
        <p:spPr>
          <a:xfrm rot="16200000">
            <a:off x="2443227" y="4919679"/>
            <a:ext cx="0" cy="3563071"/>
          </a:xfrm>
          <a:prstGeom prst="round2SameRect">
            <a:avLst>
              <a:gd name="adj1" fmla="val 47530"/>
              <a:gd name="adj2" fmla="val 0"/>
            </a:avLst>
          </a:prstGeom>
          <a:solidFill>
            <a:srgbClr val="68DE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61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2F53E-043E-CCF1-9413-E2DED4EA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AD56E8-CDD8-730D-7764-49B9EAAE8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F13F9-CCD2-850B-573F-E3245C781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62ABF-764B-ACF7-C010-5A26E04F0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254EC5-6253-1522-340F-BA44531AD837}"/>
              </a:ext>
            </a:extLst>
          </p:cNvPr>
          <p:cNvSpPr/>
          <p:nvPr/>
        </p:nvSpPr>
        <p:spPr>
          <a:xfrm>
            <a:off x="661686" y="6288684"/>
            <a:ext cx="10868628" cy="412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D22FC3F1-3402-8C0A-8466-5156D97226A3}"/>
              </a:ext>
            </a:extLst>
          </p:cNvPr>
          <p:cNvSpPr/>
          <p:nvPr/>
        </p:nvSpPr>
        <p:spPr>
          <a:xfrm rot="16200000">
            <a:off x="2236957" y="4713413"/>
            <a:ext cx="412532" cy="3563071"/>
          </a:xfrm>
          <a:prstGeom prst="round2SameRect">
            <a:avLst>
              <a:gd name="adj1" fmla="val 47530"/>
              <a:gd name="adj2" fmla="val 0"/>
            </a:avLst>
          </a:prstGeom>
          <a:solidFill>
            <a:srgbClr val="68DE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060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C0CAA-7458-985E-0D76-9217337D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682BD8-0C75-3597-486A-94E3E4CFD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48CF2-4F83-C5CA-3E6C-655182250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925A6B-5AD0-1337-2354-BC1C6F7D053D}"/>
              </a:ext>
            </a:extLst>
          </p:cNvPr>
          <p:cNvSpPr/>
          <p:nvPr/>
        </p:nvSpPr>
        <p:spPr>
          <a:xfrm>
            <a:off x="661686" y="6288869"/>
            <a:ext cx="10868628" cy="412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BF92988-74C4-74C0-6D10-AA918249E4FA}"/>
              </a:ext>
            </a:extLst>
          </p:cNvPr>
          <p:cNvSpPr/>
          <p:nvPr/>
        </p:nvSpPr>
        <p:spPr>
          <a:xfrm rot="16200000">
            <a:off x="2236961" y="4713598"/>
            <a:ext cx="412532" cy="3563071"/>
          </a:xfrm>
          <a:prstGeom prst="round2SameRect">
            <a:avLst>
              <a:gd name="adj1" fmla="val 47530"/>
              <a:gd name="adj2" fmla="val 0"/>
            </a:avLst>
          </a:prstGeom>
          <a:solidFill>
            <a:srgbClr val="68DE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F5E993-ABF9-99ED-D009-4A492E02B9BC}"/>
              </a:ext>
            </a:extLst>
          </p:cNvPr>
          <p:cNvSpPr/>
          <p:nvPr/>
        </p:nvSpPr>
        <p:spPr>
          <a:xfrm>
            <a:off x="4224763" y="6288867"/>
            <a:ext cx="3742476" cy="412531"/>
          </a:xfrm>
          <a:prstGeom prst="rect">
            <a:avLst/>
          </a:prstGeom>
          <a:solidFill>
            <a:srgbClr val="49B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FC5BA0-F3EE-0137-F9E2-AAFBFF618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2908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06ABE-F37A-B652-D74E-19F5CAEB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63641-33B1-33C0-8596-2B903C735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4B218-89C8-72E2-D23A-BA76DFF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002E32-A15C-644F-2542-02F7EA097B51}"/>
              </a:ext>
            </a:extLst>
          </p:cNvPr>
          <p:cNvSpPr/>
          <p:nvPr/>
        </p:nvSpPr>
        <p:spPr>
          <a:xfrm>
            <a:off x="661686" y="6288683"/>
            <a:ext cx="10868628" cy="412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E185302-C82D-D0F4-ED90-462D31B694BD}"/>
              </a:ext>
            </a:extLst>
          </p:cNvPr>
          <p:cNvSpPr/>
          <p:nvPr/>
        </p:nvSpPr>
        <p:spPr>
          <a:xfrm rot="16200000">
            <a:off x="2236965" y="4713414"/>
            <a:ext cx="412532" cy="3563071"/>
          </a:xfrm>
          <a:prstGeom prst="round2SameRect">
            <a:avLst>
              <a:gd name="adj1" fmla="val 47530"/>
              <a:gd name="adj2" fmla="val 0"/>
            </a:avLst>
          </a:prstGeom>
          <a:solidFill>
            <a:srgbClr val="68DE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47BBF90C-2D98-AA07-31A7-0E1F412F4583}"/>
              </a:ext>
            </a:extLst>
          </p:cNvPr>
          <p:cNvSpPr/>
          <p:nvPr/>
        </p:nvSpPr>
        <p:spPr>
          <a:xfrm rot="5400000">
            <a:off x="9542504" y="4713413"/>
            <a:ext cx="412532" cy="3563071"/>
          </a:xfrm>
          <a:prstGeom prst="round2SameRect">
            <a:avLst>
              <a:gd name="adj1" fmla="val 47530"/>
              <a:gd name="adj2" fmla="val 0"/>
            </a:avLst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5BA40E-EEC1-32FC-4BC5-1C052C25B6B2}"/>
              </a:ext>
            </a:extLst>
          </p:cNvPr>
          <p:cNvSpPr/>
          <p:nvPr/>
        </p:nvSpPr>
        <p:spPr>
          <a:xfrm>
            <a:off x="4224767" y="6288683"/>
            <a:ext cx="3742476" cy="412531"/>
          </a:xfrm>
          <a:prstGeom prst="rect">
            <a:avLst/>
          </a:prstGeom>
          <a:solidFill>
            <a:srgbClr val="49B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75D1E-04E1-3E5B-3DA1-C6FB7B17A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966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8C6C7-F89A-FC8E-F281-F1CC13EE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53BB94-F240-DC45-2190-CC9564D76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93AAD-8A8D-914D-8E59-E86932230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B0B786-2292-26C8-C00B-9B9DF4EDB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4"/>
            <a:ext cx="12192000" cy="557430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F2038A37-033A-8071-8C79-77B38E4051D7}"/>
              </a:ext>
            </a:extLst>
          </p:cNvPr>
          <p:cNvSpPr/>
          <p:nvPr/>
        </p:nvSpPr>
        <p:spPr>
          <a:xfrm>
            <a:off x="382555" y="-3839236"/>
            <a:ext cx="4338735" cy="3392754"/>
          </a:xfrm>
          <a:prstGeom prst="frame">
            <a:avLst>
              <a:gd name="adj1" fmla="val 1920"/>
            </a:avLst>
          </a:prstGeom>
          <a:gradFill flip="none" rotWithShape="1">
            <a:gsLst>
              <a:gs pos="0">
                <a:srgbClr val="0083E6"/>
              </a:gs>
              <a:gs pos="50000">
                <a:srgbClr val="68DEEA"/>
              </a:gs>
              <a:gs pos="100000">
                <a:srgbClr val="85D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83E3A-AB7B-A46E-BA8D-01E2DD58F4B5}"/>
              </a:ext>
            </a:extLst>
          </p:cNvPr>
          <p:cNvSpPr txBox="1"/>
          <p:nvPr/>
        </p:nvSpPr>
        <p:spPr>
          <a:xfrm>
            <a:off x="12523340" y="2206152"/>
            <a:ext cx="49681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List of the different workspaces, i.e. collection of various projects with differing purposes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767677FE-2D16-CB7B-961D-1895C02560B4}"/>
              </a:ext>
            </a:extLst>
          </p:cNvPr>
          <p:cNvSpPr/>
          <p:nvPr/>
        </p:nvSpPr>
        <p:spPr>
          <a:xfrm>
            <a:off x="12336937" y="2043404"/>
            <a:ext cx="5244943" cy="2397760"/>
          </a:xfrm>
          <a:prstGeom prst="frame">
            <a:avLst>
              <a:gd name="adj1" fmla="val 1920"/>
            </a:avLst>
          </a:prstGeom>
          <a:gradFill flip="none" rotWithShape="1">
            <a:gsLst>
              <a:gs pos="0">
                <a:srgbClr val="0083E6"/>
              </a:gs>
              <a:gs pos="50000">
                <a:srgbClr val="68DEEA"/>
              </a:gs>
              <a:gs pos="100000">
                <a:srgbClr val="85D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1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66DBDB-9D14-4F57-0D7D-87C79840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028A0-8F1C-6431-8ACF-8DECF41B3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AF01D-61CF-F1E7-DBD6-CDF8A1002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3C4FAF-361A-81F7-8126-967D82989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142" b="23063"/>
          <a:stretch/>
        </p:blipFill>
        <p:spPr>
          <a:xfrm>
            <a:off x="627017" y="714375"/>
            <a:ext cx="3840480" cy="5434817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2341A522-25EF-3383-C2BB-F2E53AAC6AB5}"/>
              </a:ext>
            </a:extLst>
          </p:cNvPr>
          <p:cNvSpPr/>
          <p:nvPr/>
        </p:nvSpPr>
        <p:spPr>
          <a:xfrm>
            <a:off x="627018" y="2043404"/>
            <a:ext cx="3840480" cy="3392754"/>
          </a:xfrm>
          <a:prstGeom prst="frame">
            <a:avLst>
              <a:gd name="adj1" fmla="val 1920"/>
            </a:avLst>
          </a:prstGeom>
          <a:gradFill flip="none" rotWithShape="1">
            <a:gsLst>
              <a:gs pos="0">
                <a:srgbClr val="0083E6">
                  <a:lumMod val="65000"/>
                  <a:lumOff val="35000"/>
                </a:srgbClr>
              </a:gs>
              <a:gs pos="50000">
                <a:srgbClr val="68DEEA"/>
              </a:gs>
              <a:gs pos="100000">
                <a:srgbClr val="85D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4CA8C-5080-D616-07D5-EB9C126D1B26}"/>
              </a:ext>
            </a:extLst>
          </p:cNvPr>
          <p:cNvSpPr txBox="1"/>
          <p:nvPr/>
        </p:nvSpPr>
        <p:spPr>
          <a:xfrm>
            <a:off x="5893940" y="2206152"/>
            <a:ext cx="49681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</a:rPr>
              <a:t>List of the different workspaces, i.e. collection of various projects with differing purposes</a:t>
            </a:r>
            <a:endParaRPr lang="en-IN" sz="3200" i="1" dirty="0">
              <a:solidFill>
                <a:schemeClr val="bg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CCAC577D-1857-92FC-D5FD-2997ABD9B489}"/>
              </a:ext>
            </a:extLst>
          </p:cNvPr>
          <p:cNvSpPr/>
          <p:nvPr/>
        </p:nvSpPr>
        <p:spPr>
          <a:xfrm>
            <a:off x="5707537" y="2043404"/>
            <a:ext cx="5244943" cy="2397760"/>
          </a:xfrm>
          <a:prstGeom prst="frame">
            <a:avLst>
              <a:gd name="adj1" fmla="val 1920"/>
            </a:avLst>
          </a:prstGeom>
          <a:gradFill flip="none" rotWithShape="1">
            <a:gsLst>
              <a:gs pos="0">
                <a:srgbClr val="0083E6"/>
              </a:gs>
              <a:gs pos="50000">
                <a:srgbClr val="68DEEA"/>
              </a:gs>
              <a:gs pos="100000">
                <a:srgbClr val="85D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F8CA23-88E7-4B45-78E7-AEE6E7A9B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514" y="-6723567"/>
            <a:ext cx="7512972" cy="59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5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A7659-8B2C-FDCA-B635-4906FFE9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12AC32-55EE-E933-879A-3CAF20DE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67AD6-6B7A-AAED-7D0C-1DBB2C813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8CF3C-A5F2-107A-342F-2EFD612DB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514" y="683073"/>
            <a:ext cx="7512972" cy="5942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0ABF9-5CE7-C1C8-9BA8-E3591526F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142" b="23063"/>
          <a:stretch/>
        </p:blipFill>
        <p:spPr>
          <a:xfrm>
            <a:off x="627017" y="8425815"/>
            <a:ext cx="3840480" cy="5434817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E59F937D-4559-D19A-49ED-E6173CA0FE50}"/>
              </a:ext>
            </a:extLst>
          </p:cNvPr>
          <p:cNvSpPr/>
          <p:nvPr/>
        </p:nvSpPr>
        <p:spPr>
          <a:xfrm>
            <a:off x="627018" y="9754844"/>
            <a:ext cx="3840480" cy="3392754"/>
          </a:xfrm>
          <a:prstGeom prst="frame">
            <a:avLst>
              <a:gd name="adj1" fmla="val 1920"/>
            </a:avLst>
          </a:prstGeom>
          <a:gradFill flip="none" rotWithShape="1">
            <a:gsLst>
              <a:gs pos="0">
                <a:srgbClr val="0083E6">
                  <a:lumMod val="65000"/>
                  <a:lumOff val="35000"/>
                </a:srgbClr>
              </a:gs>
              <a:gs pos="50000">
                <a:srgbClr val="68DEEA"/>
              </a:gs>
              <a:gs pos="100000">
                <a:srgbClr val="85D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737F3-654C-BEB0-AB8C-40674046210D}"/>
              </a:ext>
            </a:extLst>
          </p:cNvPr>
          <p:cNvSpPr txBox="1"/>
          <p:nvPr/>
        </p:nvSpPr>
        <p:spPr>
          <a:xfrm>
            <a:off x="5893940" y="9917592"/>
            <a:ext cx="49681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List of the different workspaces, i.e. collection of various projects with differing purposes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A8F3C33-62DD-D451-8254-BF12D4EECF96}"/>
              </a:ext>
            </a:extLst>
          </p:cNvPr>
          <p:cNvSpPr/>
          <p:nvPr/>
        </p:nvSpPr>
        <p:spPr>
          <a:xfrm>
            <a:off x="5707537" y="9754844"/>
            <a:ext cx="5244943" cy="2397760"/>
          </a:xfrm>
          <a:prstGeom prst="frame">
            <a:avLst>
              <a:gd name="adj1" fmla="val 1920"/>
            </a:avLst>
          </a:prstGeom>
          <a:gradFill flip="none" rotWithShape="1">
            <a:gsLst>
              <a:gs pos="0">
                <a:srgbClr val="0083E6"/>
              </a:gs>
              <a:gs pos="50000">
                <a:srgbClr val="68DEEA"/>
              </a:gs>
              <a:gs pos="100000">
                <a:srgbClr val="85D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4E793-24D9-14EF-76FE-567CCEAFCB94}"/>
              </a:ext>
            </a:extLst>
          </p:cNvPr>
          <p:cNvSpPr/>
          <p:nvPr/>
        </p:nvSpPr>
        <p:spPr>
          <a:xfrm>
            <a:off x="0" y="6885753"/>
            <a:ext cx="12192000" cy="685800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BD76F-0F7D-EF02-7457-1E95B0FEF189}"/>
              </a:ext>
            </a:extLst>
          </p:cNvPr>
          <p:cNvSpPr txBox="1"/>
          <p:nvPr/>
        </p:nvSpPr>
        <p:spPr>
          <a:xfrm>
            <a:off x="497840" y="7729430"/>
            <a:ext cx="11125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Product management essentials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2EB9C5B9-A4CF-819F-22C4-E55268F153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023973"/>
                  </p:ext>
                </p:extLst>
              </p:nvPr>
            </p:nvGraphicFramePr>
            <p:xfrm>
              <a:off x="9363884" y="8969963"/>
              <a:ext cx="2480493" cy="26895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480493" cy="2689578"/>
                    </a:xfrm>
                    <a:prstGeom prst="rect">
                      <a:avLst/>
                    </a:prstGeom>
                  </am3d:spPr>
                  <am3d:camera>
                    <am3d:pos x="0" y="0" z="65611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-4" dy="18" dz="-18000036"/>
                    <am3d:scale>
                      <am3d:sx n="1000000" d="1000000"/>
                      <am3d:sy n="1000000" d="1000000"/>
                      <am3d:sz n="1000000" d="1000000"/>
                    </am3d:scale>
                    <am3d:rot ax="-7950221" ay="1063340" az="-969754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34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2EB9C5B9-A4CF-819F-22C4-E55268F153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3884" y="8969963"/>
                <a:ext cx="2480493" cy="26895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37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C1174-AE87-3E81-09D9-9448C7872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A6B42-600E-0DC8-FE26-D9ED190BD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A98CB-C905-459F-C461-CEB0A15BB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047B7-B306-4722-7E79-BEB2C47FA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142" b="23063"/>
          <a:stretch/>
        </p:blipFill>
        <p:spPr>
          <a:xfrm>
            <a:off x="627017" y="8425815"/>
            <a:ext cx="3840480" cy="5434817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08935D10-FE2D-B180-B60C-21DED1AAC467}"/>
              </a:ext>
            </a:extLst>
          </p:cNvPr>
          <p:cNvSpPr/>
          <p:nvPr/>
        </p:nvSpPr>
        <p:spPr>
          <a:xfrm>
            <a:off x="627018" y="9754844"/>
            <a:ext cx="3840480" cy="3392754"/>
          </a:xfrm>
          <a:prstGeom prst="frame">
            <a:avLst>
              <a:gd name="adj1" fmla="val 1920"/>
            </a:avLst>
          </a:prstGeom>
          <a:gradFill flip="none" rotWithShape="1">
            <a:gsLst>
              <a:gs pos="0">
                <a:srgbClr val="0083E6">
                  <a:lumMod val="65000"/>
                  <a:lumOff val="35000"/>
                </a:srgbClr>
              </a:gs>
              <a:gs pos="50000">
                <a:srgbClr val="68DEEA"/>
              </a:gs>
              <a:gs pos="100000">
                <a:srgbClr val="85D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C9A9A-E3B2-7FF8-F2A1-FC19359C2F46}"/>
              </a:ext>
            </a:extLst>
          </p:cNvPr>
          <p:cNvSpPr txBox="1"/>
          <p:nvPr/>
        </p:nvSpPr>
        <p:spPr>
          <a:xfrm>
            <a:off x="5893940" y="9917592"/>
            <a:ext cx="49681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List of the different workspaces, i.e. collection of various projects with differing purposes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9AAA173B-63DE-9676-2092-6AA5874797F0}"/>
              </a:ext>
            </a:extLst>
          </p:cNvPr>
          <p:cNvSpPr/>
          <p:nvPr/>
        </p:nvSpPr>
        <p:spPr>
          <a:xfrm>
            <a:off x="5707537" y="9754844"/>
            <a:ext cx="5244943" cy="2397760"/>
          </a:xfrm>
          <a:prstGeom prst="frame">
            <a:avLst>
              <a:gd name="adj1" fmla="val 1920"/>
            </a:avLst>
          </a:prstGeom>
          <a:gradFill flip="none" rotWithShape="1">
            <a:gsLst>
              <a:gs pos="0">
                <a:srgbClr val="0083E6"/>
              </a:gs>
              <a:gs pos="50000">
                <a:srgbClr val="68DEEA"/>
              </a:gs>
              <a:gs pos="100000">
                <a:srgbClr val="85D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F31A9-375F-415C-68DD-76315B302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514" y="-7790367"/>
            <a:ext cx="7512972" cy="5942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652FCE-40D2-AD9C-540F-690C5BF513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76E48-8903-5F2A-E2C8-2DEA281958C6}"/>
              </a:ext>
            </a:extLst>
          </p:cNvPr>
          <p:cNvSpPr txBox="1"/>
          <p:nvPr/>
        </p:nvSpPr>
        <p:spPr>
          <a:xfrm>
            <a:off x="497840" y="843677"/>
            <a:ext cx="11125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Product management essentials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5026D7CE-E804-747E-52E1-A5CB76F57B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5042761"/>
                  </p:ext>
                </p:extLst>
              </p:nvPr>
            </p:nvGraphicFramePr>
            <p:xfrm>
              <a:off x="9300743" y="2184846"/>
              <a:ext cx="2606777" cy="248830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06777" cy="2488308"/>
                    </a:xfrm>
                    <a:prstGeom prst="rect">
                      <a:avLst/>
                    </a:prstGeom>
                  </am3d:spPr>
                  <am3d:camera>
                    <am3d:pos x="0" y="0" z="65611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-4" dy="18" dz="-1800003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34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5026D7CE-E804-747E-52E1-A5CB76F57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0743" y="2184846"/>
                <a:ext cx="2606777" cy="24883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10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E795F-65FF-FDA1-D38D-576EF41F4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AB11C-8BAE-DD2D-C70E-FE6724DAE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A4A231-C625-BFBA-FE51-F12A56C31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6708DAB-4ADB-DBFA-80CB-EFE0C27D48DD}"/>
              </a:ext>
            </a:extLst>
          </p:cNvPr>
          <p:cNvSpPr/>
          <p:nvPr/>
        </p:nvSpPr>
        <p:spPr>
          <a:xfrm>
            <a:off x="3518704" y="2187615"/>
            <a:ext cx="312516" cy="314831"/>
          </a:xfrm>
          <a:prstGeom prst="ellipse">
            <a:avLst/>
          </a:prstGeom>
          <a:solidFill>
            <a:srgbClr val="5AE5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C6B04-A255-33EC-FFD9-27F21ABE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r="816" b="83757"/>
          <a:stretch/>
        </p:blipFill>
        <p:spPr>
          <a:xfrm>
            <a:off x="1502987" y="1892320"/>
            <a:ext cx="9101144" cy="905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351B8-69F4-0677-C92A-5C4F163D04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80214"/>
            <a:ext cx="12192000" cy="55743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86105F-6FD2-E262-C01D-587AE3233680}"/>
              </a:ext>
            </a:extLst>
          </p:cNvPr>
          <p:cNvSpPr/>
          <p:nvPr/>
        </p:nvSpPr>
        <p:spPr>
          <a:xfrm>
            <a:off x="0" y="-6900762"/>
            <a:ext cx="12192000" cy="685800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DA216-42D2-9502-3830-C8C476D4F189}"/>
              </a:ext>
            </a:extLst>
          </p:cNvPr>
          <p:cNvSpPr txBox="1"/>
          <p:nvPr/>
        </p:nvSpPr>
        <p:spPr>
          <a:xfrm>
            <a:off x="497840" y="-6057085"/>
            <a:ext cx="11125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Product management essentials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A677997A-4C98-4535-50BF-D477835F6A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777702"/>
                  </p:ext>
                </p:extLst>
              </p:nvPr>
            </p:nvGraphicFramePr>
            <p:xfrm>
              <a:off x="9687013" y="-4940100"/>
              <a:ext cx="1834235" cy="29366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834235" cy="2936678"/>
                    </a:xfrm>
                    <a:prstGeom prst="rect">
                      <a:avLst/>
                    </a:prstGeom>
                  </am3d:spPr>
                  <am3d:camera>
                    <am3d:pos x="0" y="0" z="65611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-4" dy="18" dz="-18000036"/>
                    <am3d:scale>
                      <am3d:sx n="1000000" d="1000000"/>
                      <am3d:sy n="1000000" d="1000000"/>
                      <am3d:sz n="1000000" d="1000000"/>
                    </am3d:scale>
                    <am3d:rot ax="-6663790" ay="1706891" az="-773728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34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A677997A-4C98-4535-50BF-D477835F6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7013" y="-4940100"/>
                <a:ext cx="1834235" cy="29366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11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5DB59-C43C-1143-6516-0390831B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FE87FC-73C0-42AD-DF04-BF0039C58F77}"/>
              </a:ext>
            </a:extLst>
          </p:cNvPr>
          <p:cNvSpPr txBox="1"/>
          <p:nvPr/>
        </p:nvSpPr>
        <p:spPr>
          <a:xfrm>
            <a:off x="625151" y="61354"/>
            <a:ext cx="10941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SOFTWARE ENGINEERING </a:t>
            </a:r>
          </a:p>
          <a:p>
            <a:pPr algn="ctr"/>
            <a:r>
              <a:rPr lang="en-IN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&amp; PROJECT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F8DB6-9F7D-C2AC-47F4-A136F9C64834}"/>
              </a:ext>
            </a:extLst>
          </p:cNvPr>
          <p:cNvSpPr txBox="1"/>
          <p:nvPr/>
        </p:nvSpPr>
        <p:spPr>
          <a:xfrm>
            <a:off x="4482192" y="5869289"/>
            <a:ext cx="322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Name: </a:t>
            </a:r>
          </a:p>
          <a:p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Gagan </a:t>
            </a:r>
            <a:r>
              <a:rPr lang="en-IN" sz="2400" dirty="0" err="1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Naganand</a:t>
            </a:r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Keni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6B922-0B3F-FF8D-67A6-0C1C5A843F5D}"/>
              </a:ext>
            </a:extLst>
          </p:cNvPr>
          <p:cNvSpPr txBox="1"/>
          <p:nvPr/>
        </p:nvSpPr>
        <p:spPr>
          <a:xfrm>
            <a:off x="77752" y="5869289"/>
            <a:ext cx="204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Subject Code: BCS501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F7FA8-F62A-41AC-708F-0AF8816FD331}"/>
              </a:ext>
            </a:extLst>
          </p:cNvPr>
          <p:cNvSpPr txBox="1"/>
          <p:nvPr/>
        </p:nvSpPr>
        <p:spPr>
          <a:xfrm>
            <a:off x="9517228" y="5869290"/>
            <a:ext cx="2597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USN: </a:t>
            </a:r>
          </a:p>
          <a:p>
            <a:pPr algn="r"/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1BI22CS054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52229-8430-6E70-6ABE-014D8581B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00" y="2772399"/>
            <a:ext cx="1619476" cy="1428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03013F-A09A-36FF-B698-C76A9271A5D4}"/>
              </a:ext>
            </a:extLst>
          </p:cNvPr>
          <p:cNvSpPr txBox="1"/>
          <p:nvPr/>
        </p:nvSpPr>
        <p:spPr>
          <a:xfrm>
            <a:off x="4577786" y="1723614"/>
            <a:ext cx="3036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Agile Tools</a:t>
            </a:r>
            <a:endParaRPr lang="en-IN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28FB35-8D0A-8AA1-05CA-F3390A732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8322"/>
          <a:stretch/>
        </p:blipFill>
        <p:spPr>
          <a:xfrm>
            <a:off x="9034356" y="2920237"/>
            <a:ext cx="98069" cy="1434225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23344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CE80C-5FD1-F7CB-84FA-41AC0E076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FE1191E-37A6-DF00-AFBD-69779799DA6E}"/>
              </a:ext>
            </a:extLst>
          </p:cNvPr>
          <p:cNvSpPr/>
          <p:nvPr/>
        </p:nvSpPr>
        <p:spPr>
          <a:xfrm>
            <a:off x="-1104000" y="-3857360"/>
            <a:ext cx="14400000" cy="14400000"/>
          </a:xfrm>
          <a:prstGeom prst="ellipse">
            <a:avLst/>
          </a:prstGeom>
          <a:solidFill>
            <a:srgbClr val="5AE5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A63BF-5A11-A76E-99AE-808F2980E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CBF5A-E295-0A3E-2FB3-3765C57E5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3527B7-4D76-A5A2-8B6F-ADC57E0EA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r="816" b="83757"/>
          <a:stretch/>
        </p:blipFill>
        <p:spPr>
          <a:xfrm>
            <a:off x="1545428" y="1654900"/>
            <a:ext cx="9101144" cy="905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5012A-3DC9-42FA-1CAB-F3086B790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4"/>
            <a:ext cx="12192000" cy="55743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DF2B86-EF72-C087-7750-D4515EA25C10}"/>
              </a:ext>
            </a:extLst>
          </p:cNvPr>
          <p:cNvSpPr/>
          <p:nvPr/>
        </p:nvSpPr>
        <p:spPr>
          <a:xfrm>
            <a:off x="12846484" y="883920"/>
            <a:ext cx="6168955" cy="4917440"/>
          </a:xfrm>
          <a:prstGeom prst="rect">
            <a:avLst/>
          </a:pr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377DB-4F7E-7006-4826-6D1F5225DCF7}"/>
              </a:ext>
            </a:extLst>
          </p:cNvPr>
          <p:cNvSpPr txBox="1"/>
          <p:nvPr/>
        </p:nvSpPr>
        <p:spPr>
          <a:xfrm>
            <a:off x="13254756" y="1265148"/>
            <a:ext cx="5013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Name of Task</a:t>
            </a: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The tasks to be done.</a:t>
            </a:r>
          </a:p>
          <a:p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4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Assignees</a:t>
            </a: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The names of team members assigned to the tasks.</a:t>
            </a:r>
          </a:p>
          <a:p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4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Status</a:t>
            </a: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Current status of tasks.</a:t>
            </a:r>
            <a:endParaRPr lang="en-IN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4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2CDB0-15E0-D4BF-40A6-40CE8786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E2C9C-7F53-AC5A-EA97-8DA258FF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AA17C6-8709-537E-27FD-8169397CE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73770-3C73-1110-1FFA-3468BF91E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t="20722" b="14028"/>
          <a:stretch/>
        </p:blipFill>
        <p:spPr>
          <a:xfrm>
            <a:off x="583200" y="883920"/>
            <a:ext cx="11025599" cy="49174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8BBD2-21DB-8F67-38F5-D703C1804BCF}"/>
              </a:ext>
            </a:extLst>
          </p:cNvPr>
          <p:cNvSpPr/>
          <p:nvPr/>
        </p:nvSpPr>
        <p:spPr>
          <a:xfrm>
            <a:off x="5439844" y="883920"/>
            <a:ext cx="6168955" cy="4917440"/>
          </a:xfrm>
          <a:prstGeom prst="rect">
            <a:avLst/>
          </a:pr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69FA3-D0BE-12B6-4274-12D3C409F26E}"/>
              </a:ext>
            </a:extLst>
          </p:cNvPr>
          <p:cNvSpPr txBox="1"/>
          <p:nvPr/>
        </p:nvSpPr>
        <p:spPr>
          <a:xfrm>
            <a:off x="5848116" y="1265148"/>
            <a:ext cx="5013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Name of Task</a:t>
            </a: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The tasks to be done.</a:t>
            </a:r>
          </a:p>
          <a:p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4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Assignees</a:t>
            </a: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The names of team members assigned to the tasks.</a:t>
            </a:r>
          </a:p>
          <a:p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4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Status</a:t>
            </a: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Current status of tasks.</a:t>
            </a:r>
            <a:endParaRPr lang="en-IN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9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DF277-37C4-8B73-410E-8388C1BF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63245F-C150-3AEC-90B0-0886B23F3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2F66F-0280-2F80-0678-9AF885ED9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B400AB-B322-914A-6336-8B27DE086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t="20722" r="33085" b="14028"/>
          <a:stretch/>
        </p:blipFill>
        <p:spPr>
          <a:xfrm>
            <a:off x="5083041" y="970280"/>
            <a:ext cx="6857998" cy="49174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E704CE4-6CF5-0596-4F59-C00F33C126F5}"/>
              </a:ext>
            </a:extLst>
          </p:cNvPr>
          <p:cNvSpPr/>
          <p:nvPr/>
        </p:nvSpPr>
        <p:spPr>
          <a:xfrm>
            <a:off x="250960" y="970280"/>
            <a:ext cx="4832080" cy="4917440"/>
          </a:xfrm>
          <a:prstGeom prst="rect">
            <a:avLst/>
          </a:prstGeom>
          <a:solidFill>
            <a:srgbClr val="6622A7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C17695-0160-29C7-622B-23E05F8DA0DF}"/>
              </a:ext>
            </a:extLst>
          </p:cNvPr>
          <p:cNvSpPr txBox="1"/>
          <p:nvPr/>
        </p:nvSpPr>
        <p:spPr>
          <a:xfrm>
            <a:off x="399216" y="2511197"/>
            <a:ext cx="4535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Priority Score:</a:t>
            </a:r>
          </a:p>
          <a:p>
            <a:endParaRPr lang="en-US" sz="2000" u="sng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 rating given to each task based on its importance and priority to the project schedule.</a:t>
            </a:r>
            <a:endParaRPr lang="en-IN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88EE73-C131-CCA3-1AEC-95351941A61C}"/>
              </a:ext>
            </a:extLst>
          </p:cNvPr>
          <p:cNvSpPr/>
          <p:nvPr/>
        </p:nvSpPr>
        <p:spPr>
          <a:xfrm>
            <a:off x="10213839" y="1254760"/>
            <a:ext cx="1611359" cy="4480560"/>
          </a:xfrm>
          <a:prstGeom prst="rect">
            <a:avLst/>
          </a:prstGeom>
          <a:solidFill>
            <a:srgbClr val="6622A7">
              <a:alpha val="10000"/>
            </a:srgbClr>
          </a:solidFill>
          <a:ln w="28575" cap="sq">
            <a:solidFill>
              <a:srgbClr val="6622A7">
                <a:alpha val="30000"/>
              </a:srgb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30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A3A09-A71A-B89D-A0B7-72BB78B25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D805F-D005-B42E-67AB-B87519E91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A47FA-53E1-687A-4E87-330C18B4A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A666AE-53FA-2920-383F-CA0A505E2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t="20722" r="10503" b="14028"/>
          <a:stretch/>
        </p:blipFill>
        <p:spPr>
          <a:xfrm>
            <a:off x="1741399" y="970280"/>
            <a:ext cx="10141720" cy="4917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6C7FFA-55D0-6BDB-D527-24DA0A474A9A}"/>
              </a:ext>
            </a:extLst>
          </p:cNvPr>
          <p:cNvSpPr/>
          <p:nvPr/>
        </p:nvSpPr>
        <p:spPr>
          <a:xfrm>
            <a:off x="308881" y="970280"/>
            <a:ext cx="4832080" cy="4917440"/>
          </a:xfrm>
          <a:prstGeom prst="rect">
            <a:avLst/>
          </a:prstGeom>
          <a:solidFill>
            <a:srgbClr val="D77C17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C53664-7B17-2C11-B86B-7E73B6BDCB27}"/>
              </a:ext>
            </a:extLst>
          </p:cNvPr>
          <p:cNvSpPr txBox="1"/>
          <p:nvPr/>
        </p:nvSpPr>
        <p:spPr>
          <a:xfrm>
            <a:off x="457137" y="2090171"/>
            <a:ext cx="4535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Impact Factor &amp; Revenue:</a:t>
            </a:r>
          </a:p>
          <a:p>
            <a:endParaRPr lang="en-US" sz="2000" u="sng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Impact is the measure of how much the task’s completion will impact the project.</a:t>
            </a:r>
          </a:p>
          <a:p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Georgia" panose="02040502050405020303" pitchFamily="18" charset="0"/>
              </a:rPr>
              <a:t>Revenue is the measure of how much income the project will generate.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BDC6A9-E939-A22E-507E-CC5DC8D928CB}"/>
              </a:ext>
            </a:extLst>
          </p:cNvPr>
          <p:cNvSpPr/>
          <p:nvPr/>
        </p:nvSpPr>
        <p:spPr>
          <a:xfrm>
            <a:off x="8432798" y="1374493"/>
            <a:ext cx="3139441" cy="4109013"/>
          </a:xfrm>
          <a:prstGeom prst="rect">
            <a:avLst/>
          </a:prstGeom>
          <a:solidFill>
            <a:srgbClr val="D77C17">
              <a:alpha val="10000"/>
            </a:srgbClr>
          </a:solidFill>
          <a:ln w="28575" cap="sq">
            <a:solidFill>
              <a:srgbClr val="D77C17">
                <a:alpha val="30000"/>
              </a:srgb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65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4F4F5-2C8D-4DF3-D2B0-3A787274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FB2B131-4C5F-08A4-257C-06C1E5E5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20722" r="-26" b="14028"/>
          <a:stretch/>
        </p:blipFill>
        <p:spPr>
          <a:xfrm>
            <a:off x="383009" y="970280"/>
            <a:ext cx="11425982" cy="4917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697E00-2D9A-47B2-19B7-4B971A122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90164-407A-6231-878E-06D93AB90A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25E249-6EA5-EA14-B244-70881C159A8F}"/>
              </a:ext>
            </a:extLst>
          </p:cNvPr>
          <p:cNvSpPr/>
          <p:nvPr/>
        </p:nvSpPr>
        <p:spPr>
          <a:xfrm>
            <a:off x="10078719" y="1359575"/>
            <a:ext cx="1577809" cy="4178462"/>
          </a:xfrm>
          <a:prstGeom prst="rect">
            <a:avLst/>
          </a:prstGeom>
          <a:solidFill>
            <a:srgbClr val="2DFF8C">
              <a:alpha val="11765"/>
            </a:srgbClr>
          </a:solidFill>
          <a:ln w="28575">
            <a:solidFill>
              <a:srgbClr val="2DFF8C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113A30-4A1A-C45C-73B8-054BD2758647}"/>
              </a:ext>
            </a:extLst>
          </p:cNvPr>
          <p:cNvSpPr/>
          <p:nvPr/>
        </p:nvSpPr>
        <p:spPr>
          <a:xfrm>
            <a:off x="383009" y="970280"/>
            <a:ext cx="4832080" cy="4917440"/>
          </a:xfrm>
          <a:prstGeom prst="rect">
            <a:avLst/>
          </a:prstGeom>
          <a:solidFill>
            <a:srgbClr val="00B05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4F6267-59A5-63D5-0552-7BB11BBE5453}"/>
              </a:ext>
            </a:extLst>
          </p:cNvPr>
          <p:cNvSpPr txBox="1"/>
          <p:nvPr/>
        </p:nvSpPr>
        <p:spPr>
          <a:xfrm>
            <a:off x="535471" y="2202311"/>
            <a:ext cx="453556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Team effort:</a:t>
            </a:r>
          </a:p>
          <a:p>
            <a:endParaRPr lang="en-US" sz="2800" u="sng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Indicates the amount of team labor required to complete task.</a:t>
            </a:r>
          </a:p>
          <a:p>
            <a:endParaRPr lang="en-US" sz="2000" u="sng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endParaRPr lang="en-US" sz="2000" u="sng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D11F1-2774-5805-3778-D8477B909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485570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4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BDF32-2558-8854-6FCC-FFC1EAA6F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652B82-54F5-979D-474C-A21F2C73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B8BC2-C830-C455-91AC-0A6C8BA94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C5DF1D-01F1-429D-958B-5678AC342F6A}"/>
              </a:ext>
            </a:extLst>
          </p:cNvPr>
          <p:cNvSpPr/>
          <p:nvPr/>
        </p:nvSpPr>
        <p:spPr>
          <a:xfrm>
            <a:off x="13401039" y="1359575"/>
            <a:ext cx="1577809" cy="4178462"/>
          </a:xfrm>
          <a:prstGeom prst="rect">
            <a:avLst/>
          </a:prstGeom>
          <a:solidFill>
            <a:srgbClr val="2DFF8C">
              <a:alpha val="11765"/>
            </a:srgbClr>
          </a:solidFill>
          <a:ln w="28575">
            <a:solidFill>
              <a:srgbClr val="2DFF8C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F4378-8289-B3CA-27D5-DAA731044D6D}"/>
              </a:ext>
            </a:extLst>
          </p:cNvPr>
          <p:cNvSpPr/>
          <p:nvPr/>
        </p:nvSpPr>
        <p:spPr>
          <a:xfrm>
            <a:off x="-6200671" y="970280"/>
            <a:ext cx="4832080" cy="4917440"/>
          </a:xfrm>
          <a:prstGeom prst="rect">
            <a:avLst/>
          </a:prstGeom>
          <a:solidFill>
            <a:srgbClr val="00B05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23DDB-B967-D4BE-AA75-B881C33AFFA6}"/>
              </a:ext>
            </a:extLst>
          </p:cNvPr>
          <p:cNvSpPr txBox="1"/>
          <p:nvPr/>
        </p:nvSpPr>
        <p:spPr>
          <a:xfrm>
            <a:off x="-6048209" y="2202311"/>
            <a:ext cx="453556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Team effort:</a:t>
            </a:r>
          </a:p>
          <a:p>
            <a:endParaRPr lang="en-US" sz="2800" u="sng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Indicates the amount of team labor required to complete task.</a:t>
            </a:r>
          </a:p>
          <a:p>
            <a:endParaRPr lang="en-US" sz="2000" u="sng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endParaRPr lang="en-US" sz="2000" u="sng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A29A1-AE83-E4F4-442B-66157982B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4"/>
            <a:ext cx="12192000" cy="55743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F64139-21D3-1BA4-5B4A-58BA31412371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FFFA3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ECD8F-D1CF-70F5-BE60-3831A96CCDCD}"/>
              </a:ext>
            </a:extLst>
          </p:cNvPr>
          <p:cNvSpPr txBox="1"/>
          <p:nvPr/>
        </p:nvSpPr>
        <p:spPr>
          <a:xfrm>
            <a:off x="533400" y="9394448"/>
            <a:ext cx="64229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Feedback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peech Bubble">
                <a:extLst>
                  <a:ext uri="{FF2B5EF4-FFF2-40B4-BE49-F238E27FC236}">
                    <a16:creationId xmlns:a16="http://schemas.microsoft.com/office/drawing/2014/main" id="{3C90D14C-5DCD-8CF1-03E2-65511D2721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0591358"/>
                  </p:ext>
                </p:extLst>
              </p:nvPr>
            </p:nvGraphicFramePr>
            <p:xfrm>
              <a:off x="8607771" y="8484463"/>
              <a:ext cx="2007044" cy="360507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07044" cy="3605072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824809" ay="1212708" az="65863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347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peech Bubble">
                <a:extLst>
                  <a:ext uri="{FF2B5EF4-FFF2-40B4-BE49-F238E27FC236}">
                    <a16:creationId xmlns:a16="http://schemas.microsoft.com/office/drawing/2014/main" id="{3C90D14C-5DCD-8CF1-03E2-65511D2721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07771" y="8484463"/>
                <a:ext cx="2007044" cy="3605072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5049F3E-1FC9-D581-4EE2-AEF8B57C0D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485570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4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79D47-AB8D-52B2-64E1-78782618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BF585-F477-0E6F-80CB-957DF657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5D611-E52C-1EC4-E282-0178FF7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C11E76-A55C-74C8-9E0C-01EADF6BF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"/>
                    </a14:imgEffect>
                  </a14:imgLayer>
                </a14:imgProps>
              </a:ext>
            </a:extLst>
          </a:blip>
          <a:srcRect l="20109" t="21596" r="814" b="46153"/>
          <a:stretch/>
        </p:blipFill>
        <p:spPr>
          <a:xfrm>
            <a:off x="2441468" y="1897380"/>
            <a:ext cx="9651070" cy="1729740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D5BF7A-966D-8618-5712-2DDCE6376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485570"/>
            <a:ext cx="12192000" cy="5429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92316-9F52-1FAA-A444-1F834D1EB4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3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9143E-0480-FB6F-E32E-13FE4BA39278}"/>
              </a:ext>
            </a:extLst>
          </p:cNvPr>
          <p:cNvSpPr txBox="1"/>
          <p:nvPr/>
        </p:nvSpPr>
        <p:spPr>
          <a:xfrm>
            <a:off x="533400" y="2536448"/>
            <a:ext cx="64229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Feedback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peech Bubble">
                <a:extLst>
                  <a:ext uri="{FF2B5EF4-FFF2-40B4-BE49-F238E27FC236}">
                    <a16:creationId xmlns:a16="http://schemas.microsoft.com/office/drawing/2014/main" id="{A3EE7FD1-0891-A1E8-4692-7B31FB8DBA1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6913683"/>
                  </p:ext>
                </p:extLst>
              </p:nvPr>
            </p:nvGraphicFramePr>
            <p:xfrm rot="349137">
              <a:off x="7821481" y="2244415"/>
              <a:ext cx="3579626" cy="2369170"/>
            </p:xfrm>
            <a:graphic>
              <a:graphicData uri="http://schemas.microsoft.com/office/drawing/2017/model3d">
                <am3d:model3d r:embed="rId9">
                  <am3d:spPr>
                    <a:xfrm rot="349137">
                      <a:off x="0" y="0"/>
                      <a:ext cx="3579626" cy="2369170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3470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peech Bubble">
                <a:extLst>
                  <a:ext uri="{FF2B5EF4-FFF2-40B4-BE49-F238E27FC236}">
                    <a16:creationId xmlns:a16="http://schemas.microsoft.com/office/drawing/2014/main" id="{A3EE7FD1-0891-A1E8-4692-7B31FB8DBA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49137">
                <a:off x="7821481" y="2244415"/>
                <a:ext cx="3579626" cy="236917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F64AA1A-035D-1C21-1B80-4F7A317EAD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2584"/>
            <a:ext cx="12192000" cy="55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699A4-889A-45E8-246E-89135960F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7A6905-E98E-63CE-C1B4-C3ADC3483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DA3059-8B6A-92AF-0A09-6C935CDA0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BCAEFD-3480-5BD4-0071-65D6F91A9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7FD525-97A4-EFB0-2C8F-5A5AA39B9E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"/>
                    </a14:imgEffect>
                  </a14:imgLayer>
                </a14:imgProps>
              </a:ext>
            </a:extLst>
          </a:blip>
          <a:srcRect l="20109" t="21596" r="814" b="46153"/>
          <a:stretch/>
        </p:blipFill>
        <p:spPr>
          <a:xfrm>
            <a:off x="2441468" y="1897380"/>
            <a:ext cx="9651070" cy="172974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1BF8C-5D05-ECAE-AC8D-83523AD9CFB4}"/>
              </a:ext>
            </a:extLst>
          </p:cNvPr>
          <p:cNvSpPr/>
          <p:nvPr/>
        </p:nvSpPr>
        <p:spPr>
          <a:xfrm>
            <a:off x="0" y="-7221386"/>
            <a:ext cx="12192000" cy="6858000"/>
          </a:xfrm>
          <a:prstGeom prst="rect">
            <a:avLst/>
          </a:prstGeom>
          <a:solidFill>
            <a:srgbClr val="FFFA3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03F6C-6893-6590-608F-2988BAD0FEA3}"/>
              </a:ext>
            </a:extLst>
          </p:cNvPr>
          <p:cNvSpPr txBox="1"/>
          <p:nvPr/>
        </p:nvSpPr>
        <p:spPr>
          <a:xfrm>
            <a:off x="533400" y="-4684938"/>
            <a:ext cx="64229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Feedback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peech Bubble">
                <a:extLst>
                  <a:ext uri="{FF2B5EF4-FFF2-40B4-BE49-F238E27FC236}">
                    <a16:creationId xmlns:a16="http://schemas.microsoft.com/office/drawing/2014/main" id="{2C2DCE4E-DC94-57F0-B200-1AF7CBBE16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5104175"/>
                  </p:ext>
                </p:extLst>
              </p:nvPr>
            </p:nvGraphicFramePr>
            <p:xfrm rot="349137">
              <a:off x="8607771" y="-5471264"/>
              <a:ext cx="2007045" cy="3357757"/>
            </p:xfrm>
            <a:graphic>
              <a:graphicData uri="http://schemas.microsoft.com/office/drawing/2017/model3d">
                <am3d:model3d r:embed="rId9">
                  <am3d:spPr>
                    <a:xfrm rot="349137">
                      <a:off x="0" y="0"/>
                      <a:ext cx="2007045" cy="3357757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401391" ay="2718892" az="402811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347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peech Bubble">
                <a:extLst>
                  <a:ext uri="{FF2B5EF4-FFF2-40B4-BE49-F238E27FC236}">
                    <a16:creationId xmlns:a16="http://schemas.microsoft.com/office/drawing/2014/main" id="{2C2DCE4E-DC94-57F0-B200-1AF7CBBE16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49137">
                <a:off x="8607771" y="-5471264"/>
                <a:ext cx="2007045" cy="3357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CB4BE-896A-F497-E654-208C0872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AC47DF-4DC7-CB75-6AA3-B3FECD59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AB601-7D63-9833-DC2E-B5679A36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1795E3-E944-F4C9-CDC5-D9A2A2986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0C4C3E-1253-9504-F519-32789D6B9C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"/>
                    </a14:imgEffect>
                  </a14:imgLayer>
                </a14:imgProps>
              </a:ext>
            </a:extLst>
          </a:blip>
          <a:srcRect l="20109" t="21596" r="814" b="46153"/>
          <a:stretch/>
        </p:blipFill>
        <p:spPr>
          <a:xfrm>
            <a:off x="183916" y="1238395"/>
            <a:ext cx="11824168" cy="2395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17713-7059-25A8-3F01-9A2148F8CE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58000"/>
            <a:ext cx="12192000" cy="54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6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B6147-97D2-B2E3-CC3F-5D643236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4803AE-E225-EBC4-686C-14948D72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CFD19-F072-A4CD-31C4-42FE70315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8" name="!!Picture 2">
            <a:extLst>
              <a:ext uri="{FF2B5EF4-FFF2-40B4-BE49-F238E27FC236}">
                <a16:creationId xmlns:a16="http://schemas.microsoft.com/office/drawing/2014/main" id="{C6BCA189-C46C-FDF2-47C5-AB6A9381E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58000"/>
            <a:ext cx="12192000" cy="5432079"/>
          </a:xfrm>
          <a:prstGeom prst="rect">
            <a:avLst/>
          </a:prstGeom>
        </p:spPr>
      </p:pic>
      <p:pic>
        <p:nvPicPr>
          <p:cNvPr id="11" name="!Picture 10">
            <a:extLst>
              <a:ext uri="{FF2B5EF4-FFF2-40B4-BE49-F238E27FC236}">
                <a16:creationId xmlns:a16="http://schemas.microsoft.com/office/drawing/2014/main" id="{B82A628B-FE2A-973B-6B45-591C7C6B7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554345"/>
            <a:ext cx="12192000" cy="5429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63B4A3-731D-4906-0158-D9FD35BEA8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"/>
                    </a14:imgEffect>
                  </a14:imgLayer>
                </a14:imgProps>
              </a:ext>
            </a:extLst>
          </a:blip>
          <a:srcRect l="20109" t="21596" r="814" b="46153"/>
          <a:stretch/>
        </p:blipFill>
        <p:spPr>
          <a:xfrm>
            <a:off x="183916" y="-5030325"/>
            <a:ext cx="11824168" cy="2395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2F5C3-828F-D0C0-8ED7-CE53024D2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425921"/>
            <a:ext cx="12192000" cy="54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68EBF-DB88-724F-689D-73B9EB3F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9893A-25B7-1015-D5A0-83BAC7FFDCF5}"/>
              </a:ext>
            </a:extLst>
          </p:cNvPr>
          <p:cNvSpPr txBox="1"/>
          <p:nvPr/>
        </p:nvSpPr>
        <p:spPr>
          <a:xfrm>
            <a:off x="625151" y="61354"/>
            <a:ext cx="10941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SOFTWARE ENGINEERING </a:t>
            </a:r>
          </a:p>
          <a:p>
            <a:pPr algn="ctr"/>
            <a:r>
              <a:rPr lang="en-IN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&amp; PROJECT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0AD40-47D2-8D1F-5220-1546695FCAC0}"/>
              </a:ext>
            </a:extLst>
          </p:cNvPr>
          <p:cNvSpPr txBox="1"/>
          <p:nvPr/>
        </p:nvSpPr>
        <p:spPr>
          <a:xfrm>
            <a:off x="4482192" y="5869289"/>
            <a:ext cx="322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Name: </a:t>
            </a:r>
          </a:p>
          <a:p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Gagan </a:t>
            </a:r>
            <a:r>
              <a:rPr lang="en-IN" sz="2400" dirty="0" err="1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Naganand</a:t>
            </a:r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Keni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F0550-FFFA-DE0E-A9ED-72DFCB55E1A8}"/>
              </a:ext>
            </a:extLst>
          </p:cNvPr>
          <p:cNvSpPr txBox="1"/>
          <p:nvPr/>
        </p:nvSpPr>
        <p:spPr>
          <a:xfrm>
            <a:off x="77752" y="5869289"/>
            <a:ext cx="204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Subject Code: BCS501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6E8DD-5E6D-69B0-498C-3E0797141F98}"/>
              </a:ext>
            </a:extLst>
          </p:cNvPr>
          <p:cNvSpPr txBox="1"/>
          <p:nvPr/>
        </p:nvSpPr>
        <p:spPr>
          <a:xfrm>
            <a:off x="9517228" y="5869290"/>
            <a:ext cx="2597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USN: </a:t>
            </a:r>
          </a:p>
          <a:p>
            <a:pPr algn="r"/>
            <a:r>
              <a:rPr lang="en-IN" sz="2400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1BI22CS054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DA0142-790F-F598-B1E3-76F604C28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63" y="2920237"/>
            <a:ext cx="5842781" cy="1434225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AE8A0-CBF2-5213-60C8-03B258504420}"/>
              </a:ext>
            </a:extLst>
          </p:cNvPr>
          <p:cNvSpPr txBox="1"/>
          <p:nvPr/>
        </p:nvSpPr>
        <p:spPr>
          <a:xfrm>
            <a:off x="4577786" y="1734175"/>
            <a:ext cx="3036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Agile Tools</a:t>
            </a:r>
            <a:endParaRPr lang="en-IN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66120-0FAD-0900-EA71-EF1E1A744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87" y="2772399"/>
            <a:ext cx="161947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CBB4C-0414-289E-63C6-7EC7365BE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E4F93-4402-3AE4-3A11-5F279D29A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033B3-842A-E70F-1F11-BFDBDF07D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3" name="!!Picture 2">
            <a:extLst>
              <a:ext uri="{FF2B5EF4-FFF2-40B4-BE49-F238E27FC236}">
                <a16:creationId xmlns:a16="http://schemas.microsoft.com/office/drawing/2014/main" id="{7570661C-6411-CFB6-94A2-7492DFBD4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54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740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14A030-F1CF-DDB0-76B6-3B34D24A5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276459-B222-8B92-C710-EE7368C42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B447A-E78C-3A4D-DAD2-AA970285F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118702-2D72-8A05-8DE5-8179FF19C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980"/>
            <a:ext cx="12192000" cy="6258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E1480-BF9C-043A-D305-B3F4C6D0E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241" y="1623598"/>
            <a:ext cx="4565119" cy="5234402"/>
          </a:xfrm>
          <a:prstGeom prst="rect">
            <a:avLst/>
          </a:prstGeom>
        </p:spPr>
      </p:pic>
      <p:pic>
        <p:nvPicPr>
          <p:cNvPr id="3" name="!!Picture 2">
            <a:extLst>
              <a:ext uri="{FF2B5EF4-FFF2-40B4-BE49-F238E27FC236}">
                <a16:creationId xmlns:a16="http://schemas.microsoft.com/office/drawing/2014/main" id="{F15F0F47-7F72-2DE3-75F8-C4C7CC6D3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5432079"/>
            <a:ext cx="12192000" cy="54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C21C3-D08B-E462-154C-CE257690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6E9F8E-A660-E00B-410E-3FC12145C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10028-0289-BBD8-7A50-AFF5B6AC3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B9490-988F-9533-0196-639ABAE32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980"/>
            <a:ext cx="12192000" cy="6258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4C58E4-6F92-EF91-14FE-F60ABB144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81" y="1623598"/>
            <a:ext cx="4565119" cy="5234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E438F7-6E7D-C631-C9D0-F0C8E9C062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03614"/>
            <a:ext cx="5512083" cy="6756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410004-0004-32A5-C90C-81AAA2AECE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35401"/>
            <a:ext cx="5727994" cy="46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1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90DC8-BABB-8553-ECD1-BAB24C8A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88C930-ED38-3895-F1AE-3E5476F3E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D50CA-DE46-43E4-C201-86C2270F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E7F8DC-474A-1032-E9DF-E539A0602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26"/>
            <a:ext cx="5512083" cy="675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5EF9E-EA4D-246D-3514-08AECBBDED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5601"/>
            <a:ext cx="5727994" cy="46230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698A3A-439A-8BBC-DA76-B667B2850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44400" y="599980"/>
            <a:ext cx="12192000" cy="6258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74FFC-8249-A2B6-1C52-9BE69FDEBC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519" y="1623598"/>
            <a:ext cx="4565119" cy="5234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69CBF-64A1-4C57-8657-1C4801B1DB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0759" y="693265"/>
            <a:ext cx="5778797" cy="6020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DA26BF-269F-BEAF-07CA-F3C698F8EC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364" y="693264"/>
            <a:ext cx="5677192" cy="60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2AD5C-063C-54FC-7A28-A7D2163D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24FB84-A829-5E76-721A-3FC210B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C6697-799F-0C11-D37E-F13E66F32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44745C-5CD9-4EF9-F73C-1813F5C69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9266"/>
            <a:ext cx="5512083" cy="6756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22C9B-B4F5-AE5C-3202-9824129747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6091039"/>
            <a:ext cx="5727994" cy="4623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EE4DD-8EE7-CB65-5824-FADFF7834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1" y="693265"/>
            <a:ext cx="5778797" cy="6020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4A1E7-66E0-14F1-4D0E-E75BE5F4E5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24" y="693264"/>
            <a:ext cx="5677192" cy="6020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84237-8503-CBA4-7AF8-ADCC13D6BA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-6526405"/>
            <a:ext cx="9905427" cy="59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6405B-AEB6-DD05-3103-8437839F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D4363E-21ED-9E2C-0D1C-55A61F615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1D305-0B83-B30E-EC20-C3744A9AC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E218F-2967-366D-7BA6-594C107AF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769019"/>
            <a:ext cx="9905427" cy="5968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98D48F-E504-3737-1925-91F91E0DAF27}"/>
              </a:ext>
            </a:extLst>
          </p:cNvPr>
          <p:cNvSpPr/>
          <p:nvPr/>
        </p:nvSpPr>
        <p:spPr>
          <a:xfrm>
            <a:off x="0" y="6903720"/>
            <a:ext cx="12192000" cy="6858000"/>
          </a:xfrm>
          <a:prstGeom prst="rect">
            <a:avLst/>
          </a:prstGeom>
          <a:solidFill>
            <a:srgbClr val="68DEE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E1D0-28D1-48ED-8206-F95C3D8D3CF1}"/>
              </a:ext>
            </a:extLst>
          </p:cNvPr>
          <p:cNvSpPr txBox="1"/>
          <p:nvPr/>
        </p:nvSpPr>
        <p:spPr>
          <a:xfrm>
            <a:off x="487680" y="7747397"/>
            <a:ext cx="64229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Outcome-based</a:t>
            </a:r>
          </a:p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roadmap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Rocket Ship 03">
                <a:extLst>
                  <a:ext uri="{FF2B5EF4-FFF2-40B4-BE49-F238E27FC236}">
                    <a16:creationId xmlns:a16="http://schemas.microsoft.com/office/drawing/2014/main" id="{C836A2D1-87FC-EE2F-B439-7D7D00C697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8526414"/>
                  </p:ext>
                </p:extLst>
              </p:nvPr>
            </p:nvGraphicFramePr>
            <p:xfrm rot="3379111">
              <a:off x="9414975" y="9179082"/>
              <a:ext cx="1304670" cy="2123659"/>
            </p:xfrm>
            <a:graphic>
              <a:graphicData uri="http://schemas.microsoft.com/office/drawing/2017/model3d">
                <am3d:model3d r:embed="rId7">
                  <am3d:spPr>
                    <a:xfrm rot="3379111">
                      <a:off x="0" y="0"/>
                      <a:ext cx="1304670" cy="2123659"/>
                    </a:xfrm>
                    <a:prstGeom prst="rect">
                      <a:avLst/>
                    </a:prstGeom>
                  </am3d:spPr>
                  <am3d:camera>
                    <am3d:pos x="0" y="0" z="51105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6895" d="1000000"/>
                    <am3d:preTrans dx="-1888982" dy="-419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458931" ay="-154833" az="-54665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Rocket Ship 03">
                <a:extLst>
                  <a:ext uri="{FF2B5EF4-FFF2-40B4-BE49-F238E27FC236}">
                    <a16:creationId xmlns:a16="http://schemas.microsoft.com/office/drawing/2014/main" id="{C836A2D1-87FC-EE2F-B439-7D7D00C697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3379111">
                <a:off x="9414975" y="9179082"/>
                <a:ext cx="1304670" cy="2123659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3561B65-4418-C35A-AE20-4A8DDEDC17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7439" y="693263"/>
            <a:ext cx="5778797" cy="6020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477E9-BE91-68EB-D823-44932A8AF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884" y="717509"/>
            <a:ext cx="5677192" cy="60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7D3EB-730C-D3DC-221C-705E27EF6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72E0F3-6AFA-62AC-4ECD-FB701FE60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9AF41-AC52-29D0-83EF-AFACF7576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9A92C-C3DA-63D2-34CE-38FCD1745E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DEE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FC30B-8630-9EDE-50C2-4E6ECC02E3B2}"/>
              </a:ext>
            </a:extLst>
          </p:cNvPr>
          <p:cNvSpPr txBox="1"/>
          <p:nvPr/>
        </p:nvSpPr>
        <p:spPr>
          <a:xfrm>
            <a:off x="487680" y="843677"/>
            <a:ext cx="64229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Outcome-based</a:t>
            </a:r>
          </a:p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roadmap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ocket Ship 03">
                <a:extLst>
                  <a:ext uri="{FF2B5EF4-FFF2-40B4-BE49-F238E27FC236}">
                    <a16:creationId xmlns:a16="http://schemas.microsoft.com/office/drawing/2014/main" id="{A5227EAC-BF40-2CDB-EE7A-9C7A1F5E93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295492"/>
                  </p:ext>
                </p:extLst>
              </p:nvPr>
            </p:nvGraphicFramePr>
            <p:xfrm rot="20444455">
              <a:off x="8532994" y="742182"/>
              <a:ext cx="2116719" cy="5056788"/>
            </p:xfrm>
            <a:graphic>
              <a:graphicData uri="http://schemas.microsoft.com/office/drawing/2017/model3d">
                <am3d:model3d r:embed="rId6">
                  <am3d:spPr>
                    <a:xfrm rot="20444455">
                      <a:off x="0" y="0"/>
                      <a:ext cx="2116719" cy="5056788"/>
                    </a:xfrm>
                    <a:prstGeom prst="rect">
                      <a:avLst/>
                    </a:prstGeom>
                  </am3d:spPr>
                  <am3d:camera>
                    <am3d:pos x="0" y="0" z="51105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6895" d="1000000"/>
                    <am3d:preTrans dx="-1888982" dy="-419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8910" ay="-1328423" az="103600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ocket Ship 03">
                <a:extLst>
                  <a:ext uri="{FF2B5EF4-FFF2-40B4-BE49-F238E27FC236}">
                    <a16:creationId xmlns:a16="http://schemas.microsoft.com/office/drawing/2014/main" id="{A5227EAC-BF40-2CDB-EE7A-9C7A1F5E93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44455">
                <a:off x="8532994" y="742182"/>
                <a:ext cx="2116719" cy="5056788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!Picture 17">
            <a:extLst>
              <a:ext uri="{FF2B5EF4-FFF2-40B4-BE49-F238E27FC236}">
                <a16:creationId xmlns:a16="http://schemas.microsoft.com/office/drawing/2014/main" id="{DD464531-CBD6-CB5D-7DB2-0CE3EFF0C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926834"/>
            <a:ext cx="12192000" cy="5429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8665CF-B99E-52EA-FE67-CDE03B9AA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-7247221"/>
            <a:ext cx="9905427" cy="59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A2250-7F0F-E8D8-4748-F7D28582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7EEDB-DB28-842C-88B4-2A1D31354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E3970-B593-8916-943B-890256F96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2354E5-0513-F3AE-E172-0318232BF5B5}"/>
              </a:ext>
            </a:extLst>
          </p:cNvPr>
          <p:cNvSpPr/>
          <p:nvPr/>
        </p:nvSpPr>
        <p:spPr>
          <a:xfrm>
            <a:off x="0" y="-6858000"/>
            <a:ext cx="12192000" cy="6858000"/>
          </a:xfrm>
          <a:prstGeom prst="rect">
            <a:avLst/>
          </a:prstGeom>
          <a:solidFill>
            <a:srgbClr val="68DEE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3A756-78D7-A617-87B3-C1CC4403035A}"/>
              </a:ext>
            </a:extLst>
          </p:cNvPr>
          <p:cNvSpPr txBox="1"/>
          <p:nvPr/>
        </p:nvSpPr>
        <p:spPr>
          <a:xfrm>
            <a:off x="487680" y="-6014323"/>
            <a:ext cx="64229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Outcome-based</a:t>
            </a:r>
          </a:p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roadmap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F794CF-D020-A6FF-0289-F502C2FC2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12" name="!!Picture 8">
            <a:extLst>
              <a:ext uri="{FF2B5EF4-FFF2-40B4-BE49-F238E27FC236}">
                <a16:creationId xmlns:a16="http://schemas.microsoft.com/office/drawing/2014/main" id="{8A8F79FF-C212-7162-6398-07E2F3F77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6143625"/>
            <a:ext cx="12192000" cy="54292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Rocket Ship 03">
                <a:extLst>
                  <a:ext uri="{FF2B5EF4-FFF2-40B4-BE49-F238E27FC236}">
                    <a16:creationId xmlns:a16="http://schemas.microsoft.com/office/drawing/2014/main" id="{DE073B2A-0409-7095-75EA-0CAA6EBFFC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4573349"/>
                  </p:ext>
                </p:extLst>
              </p:nvPr>
            </p:nvGraphicFramePr>
            <p:xfrm rot="16541015">
              <a:off x="9302510" y="-5433817"/>
              <a:ext cx="1476084" cy="2579371"/>
            </p:xfrm>
            <a:graphic>
              <a:graphicData uri="http://schemas.microsoft.com/office/drawing/2017/model3d">
                <am3d:model3d r:embed="rId8">
                  <am3d:spPr>
                    <a:xfrm rot="16541015">
                      <a:off x="0" y="0"/>
                      <a:ext cx="1476084" cy="2579371"/>
                    </a:xfrm>
                    <a:prstGeom prst="rect">
                      <a:avLst/>
                    </a:prstGeom>
                  </am3d:spPr>
                  <am3d:camera>
                    <am3d:pos x="0" y="0" z="51105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6895" d="1000000"/>
                    <am3d:preTrans dx="-1888982" dy="-419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16140" ay="468967" az="13580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Rocket Ship 03">
                <a:extLst>
                  <a:ext uri="{FF2B5EF4-FFF2-40B4-BE49-F238E27FC236}">
                    <a16:creationId xmlns:a16="http://schemas.microsoft.com/office/drawing/2014/main" id="{DE073B2A-0409-7095-75EA-0CAA6EBFFC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541015">
                <a:off x="9302510" y="-5433817"/>
                <a:ext cx="1476084" cy="25793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84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8EC059-334B-8575-45EA-50FCF35A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77D8B-C805-F214-F6F2-7E2696E9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2A57A-939E-6641-6DEC-18B28E1F7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9" name="!!Picture 8">
            <a:extLst>
              <a:ext uri="{FF2B5EF4-FFF2-40B4-BE49-F238E27FC236}">
                <a16:creationId xmlns:a16="http://schemas.microsoft.com/office/drawing/2014/main" id="{68965A41-A947-0F65-6FDE-7465A9FB8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CE6A6-476B-00DF-4627-2DDB98B1C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0" y="-4714875"/>
            <a:ext cx="12192000" cy="5429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5D7DE9-19FB-D47D-B4B7-F53C50330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0" y="6143625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E707F-055D-F7F2-F0B6-465BB92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BE6131-D19A-72F5-1CD3-4D7625867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00CF0F-3787-946B-F269-0034DDEC3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E2E185-5B28-5ABD-4953-B3014EE5C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11" name="!!Picture 8">
            <a:extLst>
              <a:ext uri="{FF2B5EF4-FFF2-40B4-BE49-F238E27FC236}">
                <a16:creationId xmlns:a16="http://schemas.microsoft.com/office/drawing/2014/main" id="{761CEB96-AAE9-FE67-C6B7-A0959A719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3780" y="-4714875"/>
            <a:ext cx="12192000" cy="5429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328A21-D86F-E8DC-EEF8-46C07C7EA66A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2DFF8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73653-FBF2-BD43-6A65-1D9CB03A9A73}"/>
              </a:ext>
            </a:extLst>
          </p:cNvPr>
          <p:cNvSpPr txBox="1"/>
          <p:nvPr/>
        </p:nvSpPr>
        <p:spPr>
          <a:xfrm>
            <a:off x="5205046" y="8548062"/>
            <a:ext cx="64229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Strategic</a:t>
            </a:r>
          </a:p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roadmap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ocket Ship 01">
                <a:extLst>
                  <a:ext uri="{FF2B5EF4-FFF2-40B4-BE49-F238E27FC236}">
                    <a16:creationId xmlns:a16="http://schemas.microsoft.com/office/drawing/2014/main" id="{9C7225F5-A98C-C5F2-F302-D8E1B40068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91724905"/>
                  </p:ext>
                </p:extLst>
              </p:nvPr>
            </p:nvGraphicFramePr>
            <p:xfrm rot="21201416">
              <a:off x="-8285520" y="7253568"/>
              <a:ext cx="2091415" cy="4299020"/>
            </p:xfrm>
            <a:graphic>
              <a:graphicData uri="http://schemas.microsoft.com/office/drawing/2017/model3d">
                <am3d:model3d r:embed="rId8">
                  <am3d:spPr>
                    <a:xfrm rot="21201416">
                      <a:off x="0" y="0"/>
                      <a:ext cx="2091415" cy="4299020"/>
                    </a:xfrm>
                    <a:prstGeom prst="rect">
                      <a:avLst/>
                    </a:prstGeom>
                  </am3d:spPr>
                  <am3d:camera>
                    <am3d:pos x="0" y="0" z="573843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64840" d="1000000"/>
                    <am3d:preTrans dx="-2" dy="-11886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292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ocket Ship 01">
                <a:extLst>
                  <a:ext uri="{FF2B5EF4-FFF2-40B4-BE49-F238E27FC236}">
                    <a16:creationId xmlns:a16="http://schemas.microsoft.com/office/drawing/2014/main" id="{9C7225F5-A98C-C5F2-F302-D8E1B40068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201416">
                <a:off x="-8285520" y="7253568"/>
                <a:ext cx="2091415" cy="42990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033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7B216D-E6BF-4E37-BE75-D4C54EC4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4844B0-E56D-E5DC-FA22-61AC682D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77696-AC19-A037-75B3-E6FE77038234}"/>
              </a:ext>
            </a:extLst>
          </p:cNvPr>
          <p:cNvSpPr txBox="1"/>
          <p:nvPr/>
        </p:nvSpPr>
        <p:spPr>
          <a:xfrm>
            <a:off x="254000" y="662782"/>
            <a:ext cx="375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Agile Tools</a:t>
            </a:r>
            <a:endParaRPr lang="en-IN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BF2AFC-31B4-C42A-8DB2-6B3A25C4D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0A4E3A-E0A6-93D9-BDA0-16D019E281D9}"/>
              </a:ext>
            </a:extLst>
          </p:cNvPr>
          <p:cNvSpPr txBox="1"/>
          <p:nvPr/>
        </p:nvSpPr>
        <p:spPr>
          <a:xfrm>
            <a:off x="416560" y="2092960"/>
            <a:ext cx="1148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i="1" dirty="0">
                <a:solidFill>
                  <a:schemeClr val="bg1"/>
                </a:solidFill>
              </a:rPr>
              <a:t>Agile</a:t>
            </a:r>
            <a:r>
              <a:rPr lang="en-IN" sz="2800" dirty="0">
                <a:solidFill>
                  <a:schemeClr val="bg1"/>
                </a:solidFill>
              </a:rPr>
              <a:t>  is a project management methodology used to </a:t>
            </a:r>
            <a:r>
              <a:rPr lang="en-IN" sz="2800" dirty="0">
                <a:solidFill>
                  <a:srgbClr val="49B8DB"/>
                </a:solidFill>
              </a:rPr>
              <a:t>break complex projects</a:t>
            </a:r>
            <a:r>
              <a:rPr lang="en-IN" sz="2800" dirty="0">
                <a:solidFill>
                  <a:schemeClr val="bg1"/>
                </a:solidFill>
              </a:rPr>
              <a:t> into </a:t>
            </a:r>
            <a:r>
              <a:rPr lang="en-IN" sz="2800" dirty="0">
                <a:solidFill>
                  <a:srgbClr val="68DEEA"/>
                </a:solidFill>
              </a:rPr>
              <a:t>smaller, more focused </a:t>
            </a:r>
            <a:r>
              <a:rPr lang="en-IN" sz="2800" dirty="0">
                <a:solidFill>
                  <a:schemeClr val="bg1"/>
                </a:solidFill>
              </a:rPr>
              <a:t>chunks so teams can </a:t>
            </a:r>
            <a:r>
              <a:rPr lang="en-IN" sz="2800" dirty="0">
                <a:solidFill>
                  <a:srgbClr val="0083E6"/>
                </a:solidFill>
              </a:rPr>
              <a:t>work in short, incremental phases</a:t>
            </a:r>
            <a:r>
              <a:rPr lang="en-IN" sz="2800" dirty="0">
                <a:solidFill>
                  <a:schemeClr val="bg1"/>
                </a:solidFill>
              </a:rPr>
              <a:t>. 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As its name suggests, “agile” means moving fast and managing shifting priorities.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Tools used to make project management agile are called </a:t>
            </a:r>
            <a:r>
              <a:rPr lang="en-IN" sz="2800" dirty="0">
                <a:solidFill>
                  <a:srgbClr val="85DFFF"/>
                </a:solidFill>
              </a:rPr>
              <a:t>Agile Tools</a:t>
            </a:r>
            <a:r>
              <a:rPr lang="en-IN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318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4CE14-3B77-9235-918B-D82D9342A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2B247C-3C48-4B86-8589-45110A5B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5BA05-3FC1-E53F-8336-73F50F861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85483-3DBA-55A3-D19A-3FA6ED6C1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5429250"/>
            <a:ext cx="12192000" cy="5429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4BE57D-11FA-22F3-8C6A-E434E85530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FF8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C8413-E7AC-4A60-DC78-22A0B9C8EE67}"/>
              </a:ext>
            </a:extLst>
          </p:cNvPr>
          <p:cNvSpPr txBox="1"/>
          <p:nvPr/>
        </p:nvSpPr>
        <p:spPr>
          <a:xfrm>
            <a:off x="5205046" y="1690062"/>
            <a:ext cx="64229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Strategic</a:t>
            </a:r>
          </a:p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roadmap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cket Ship 01">
                <a:extLst>
                  <a:ext uri="{FF2B5EF4-FFF2-40B4-BE49-F238E27FC236}">
                    <a16:creationId xmlns:a16="http://schemas.microsoft.com/office/drawing/2014/main" id="{D26B2B05-7A43-1973-C15A-C2B3166892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1476996"/>
                  </p:ext>
                </p:extLst>
              </p:nvPr>
            </p:nvGraphicFramePr>
            <p:xfrm rot="2999155">
              <a:off x="1556816" y="1279488"/>
              <a:ext cx="2091415" cy="4299020"/>
            </p:xfrm>
            <a:graphic>
              <a:graphicData uri="http://schemas.microsoft.com/office/drawing/2017/model3d">
                <am3d:model3d r:embed="rId7">
                  <am3d:spPr>
                    <a:xfrm rot="2999155">
                      <a:off x="0" y="0"/>
                      <a:ext cx="2091415" cy="4299020"/>
                    </a:xfrm>
                    <a:prstGeom prst="rect">
                      <a:avLst/>
                    </a:prstGeom>
                  </am3d:spPr>
                  <am3d:camera>
                    <am3d:pos x="0" y="0" z="573843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64840" d="1000000"/>
                    <am3d:preTrans dx="-2" dy="-11886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292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cket Ship 01">
                <a:extLst>
                  <a:ext uri="{FF2B5EF4-FFF2-40B4-BE49-F238E27FC236}">
                    <a16:creationId xmlns:a16="http://schemas.microsoft.com/office/drawing/2014/main" id="{D26B2B05-7A43-1973-C15A-C2B316689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999155">
                <a:off x="1556816" y="1279488"/>
                <a:ext cx="2091415" cy="42990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4DBE23C-4AF7-BA84-30A5-C9D91BAA7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0" y="6858000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4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64035-D5BB-0E56-BE7D-DFDD3D77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893E6-1B71-91F4-9A58-80706C29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67C11-DF55-7982-3CA0-16AF12FD6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814E27-AE44-1E70-D545-5559F260340D}"/>
              </a:ext>
            </a:extLst>
          </p:cNvPr>
          <p:cNvSpPr/>
          <p:nvPr/>
        </p:nvSpPr>
        <p:spPr>
          <a:xfrm>
            <a:off x="13289280" y="-9144000"/>
            <a:ext cx="12192000" cy="6858000"/>
          </a:xfrm>
          <a:prstGeom prst="rect">
            <a:avLst/>
          </a:prstGeom>
          <a:solidFill>
            <a:srgbClr val="2DFF8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E1703-A65E-6990-29D8-47BE38E1DA8F}"/>
              </a:ext>
            </a:extLst>
          </p:cNvPr>
          <p:cNvSpPr txBox="1"/>
          <p:nvPr/>
        </p:nvSpPr>
        <p:spPr>
          <a:xfrm>
            <a:off x="18494326" y="-7453938"/>
            <a:ext cx="64229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Strategic</a:t>
            </a:r>
          </a:p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roadmap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cket Ship 01">
                <a:extLst>
                  <a:ext uri="{FF2B5EF4-FFF2-40B4-BE49-F238E27FC236}">
                    <a16:creationId xmlns:a16="http://schemas.microsoft.com/office/drawing/2014/main" id="{39170D1D-79AB-8F1D-F416-50C2A291F9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8130486"/>
                  </p:ext>
                </p:extLst>
              </p:nvPr>
            </p:nvGraphicFramePr>
            <p:xfrm rot="2999155">
              <a:off x="15194826" y="-8035080"/>
              <a:ext cx="2075141" cy="4283545"/>
            </p:xfrm>
            <a:graphic>
              <a:graphicData uri="http://schemas.microsoft.com/office/drawing/2017/model3d">
                <am3d:model3d r:embed="rId6">
                  <am3d:spPr>
                    <a:xfrm rot="2999155">
                      <a:off x="0" y="0"/>
                      <a:ext cx="2075141" cy="4283545"/>
                    </a:xfrm>
                    <a:prstGeom prst="rect">
                      <a:avLst/>
                    </a:prstGeom>
                  </am3d:spPr>
                  <am3d:camera>
                    <am3d:pos x="0" y="0" z="5738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64841" d="1000000"/>
                    <am3d:preTrans dx="-2" dy="-1188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920737" ay="281764" az="1072640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92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cket Ship 01">
                <a:extLst>
                  <a:ext uri="{FF2B5EF4-FFF2-40B4-BE49-F238E27FC236}">
                    <a16:creationId xmlns:a16="http://schemas.microsoft.com/office/drawing/2014/main" id="{39170D1D-79AB-8F1D-F416-50C2A291F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999155">
                <a:off x="15194826" y="-8035080"/>
                <a:ext cx="2075141" cy="4283545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3B60185-BB1E-A9F5-50CA-01325BA4E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093FF1-F1D4-2D79-59ED-C25461320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328535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6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E2D0B-18E3-26FF-74CE-5ED487B40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1F232-6FC3-E4D6-05F1-4AFD69118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96" y="69806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6702A-89DE-2560-A18E-2718905B6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779" y="623302"/>
            <a:ext cx="469437" cy="414209"/>
          </a:xfrm>
          <a:prstGeom prst="rect">
            <a:avLst/>
          </a:prstGeom>
        </p:spPr>
      </p:pic>
      <p:pic>
        <p:nvPicPr>
          <p:cNvPr id="15" name="!Picture 14">
            <a:extLst>
              <a:ext uri="{FF2B5EF4-FFF2-40B4-BE49-F238E27FC236}">
                <a16:creationId xmlns:a16="http://schemas.microsoft.com/office/drawing/2014/main" id="{C065DA81-21FD-0A63-D78A-B73E3AD52B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4561"/>
          <a:stretch/>
        </p:blipFill>
        <p:spPr>
          <a:xfrm>
            <a:off x="480060" y="196630"/>
            <a:ext cx="11231880" cy="3273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77A517-08DF-E8F0-EB1E-BCD41FB1A6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62" b="39715"/>
          <a:stretch/>
        </p:blipFill>
        <p:spPr>
          <a:xfrm>
            <a:off x="480060" y="3649455"/>
            <a:ext cx="11231880" cy="30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0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36B37E-CA6B-5B36-C167-0760C5C96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863975-F6B6-4473-6FB8-6369B9A6F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8E024-E9A4-696A-29C4-8C0B6D09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8" name="!Picture 14">
            <a:extLst>
              <a:ext uri="{FF2B5EF4-FFF2-40B4-BE49-F238E27FC236}">
                <a16:creationId xmlns:a16="http://schemas.microsoft.com/office/drawing/2014/main" id="{051A2586-76E2-279F-65AB-F3F1CFD63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CA113-895A-4254-6FC1-A5890E13DB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62" b="39715"/>
          <a:stretch/>
        </p:blipFill>
        <p:spPr>
          <a:xfrm>
            <a:off x="480060" y="7281655"/>
            <a:ext cx="11231880" cy="30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9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F4E81-2EA6-B736-CB5C-D5D84A3A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43228-0B15-1861-7CD4-952EA4976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A01A6-8856-0B83-8268-74D7B6843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8" name="!Picture 14">
            <a:extLst>
              <a:ext uri="{FF2B5EF4-FFF2-40B4-BE49-F238E27FC236}">
                <a16:creationId xmlns:a16="http://schemas.microsoft.com/office/drawing/2014/main" id="{BB67E221-D2DA-B5D8-E9F7-963A5DF1F9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791" t="29906" r="55760" b="35556"/>
          <a:stretch/>
        </p:blipFill>
        <p:spPr>
          <a:xfrm>
            <a:off x="3873661" y="1971432"/>
            <a:ext cx="4444678" cy="29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CFD6A-DB38-3E33-57E9-45B99F28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77511-AD75-3467-3107-A688DDB5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6376F-50B8-A483-9B90-FB680362D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65C7E-390E-7EEB-6DF3-11CE6A4E3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A4C213-EB00-7766-B755-6588DE2058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54" t="9654" r="8575" b="9547"/>
          <a:stretch/>
        </p:blipFill>
        <p:spPr>
          <a:xfrm>
            <a:off x="1023509" y="1231887"/>
            <a:ext cx="10144981" cy="43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A37D2-858B-3536-3F54-BB15C134D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84052B-5D02-F2CD-2B28-48F4AF92F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8AE35-6E5D-D6B0-3272-5D18BE7E1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F3FC2-0D69-871A-59E5-174149C71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13EB1D-240E-21AA-6AEB-66CFCD79F2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354" t="9654" r="8575" b="9547"/>
          <a:stretch/>
        </p:blipFill>
        <p:spPr>
          <a:xfrm>
            <a:off x="56741" y="813138"/>
            <a:ext cx="12078518" cy="5231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DFA16-B748-4792-A961-A4306C23A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92026" y="714372"/>
            <a:ext cx="12192000" cy="5429250"/>
          </a:xfrm>
          <a:prstGeom prst="rect">
            <a:avLst/>
          </a:prstGeom>
        </p:spPr>
      </p:pic>
      <p:sp>
        <p:nvSpPr>
          <p:cNvPr id="8" name="Half Frame 7">
            <a:extLst>
              <a:ext uri="{FF2B5EF4-FFF2-40B4-BE49-F238E27FC236}">
                <a16:creationId xmlns:a16="http://schemas.microsoft.com/office/drawing/2014/main" id="{8CF2B743-CF49-BD45-34E4-6FDA82E7806A}"/>
              </a:ext>
            </a:extLst>
          </p:cNvPr>
          <p:cNvSpPr/>
          <p:nvPr/>
        </p:nvSpPr>
        <p:spPr>
          <a:xfrm rot="18972568">
            <a:off x="15797273" y="2888997"/>
            <a:ext cx="1080000" cy="1080000"/>
          </a:xfrm>
          <a:prstGeom prst="halfFrame">
            <a:avLst>
              <a:gd name="adj1" fmla="val 7810"/>
              <a:gd name="adj2" fmla="val 75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668031A0-C88B-44D9-4C3A-F2C928B28758}"/>
              </a:ext>
            </a:extLst>
          </p:cNvPr>
          <p:cNvSpPr/>
          <p:nvPr/>
        </p:nvSpPr>
        <p:spPr>
          <a:xfrm rot="18972568">
            <a:off x="17954319" y="2888996"/>
            <a:ext cx="1080000" cy="1080000"/>
          </a:xfrm>
          <a:prstGeom prst="halfFrame">
            <a:avLst>
              <a:gd name="adj1" fmla="val 7810"/>
              <a:gd name="adj2" fmla="val 75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45FBE05D-0976-C259-01EA-E9320A8718D9}"/>
              </a:ext>
            </a:extLst>
          </p:cNvPr>
          <p:cNvSpPr/>
          <p:nvPr/>
        </p:nvSpPr>
        <p:spPr>
          <a:xfrm rot="18972568">
            <a:off x="13893107" y="2889000"/>
            <a:ext cx="1080000" cy="1080000"/>
          </a:xfrm>
          <a:prstGeom prst="halfFrame">
            <a:avLst>
              <a:gd name="adj1" fmla="val 7810"/>
              <a:gd name="adj2" fmla="val 75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37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CB190-F49A-C5EF-CD71-6D4098993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0578F9-BCD8-3C9C-828C-A2F70F220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FC9FC-78E2-CA64-FF24-16937F66D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5492F-FDEA-C096-94E2-0C292B47A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013680" y="714375"/>
            <a:ext cx="12192000" cy="5429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299799-4FEC-9B5E-6E58-EB02070986C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354" t="9654" r="8575" b="9547"/>
          <a:stretch/>
        </p:blipFill>
        <p:spPr>
          <a:xfrm>
            <a:off x="-17956939" y="813138"/>
            <a:ext cx="12078518" cy="523172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43127BA-FDCC-B1C0-4E56-DED1943895DA}"/>
              </a:ext>
            </a:extLst>
          </p:cNvPr>
          <p:cNvSpPr/>
          <p:nvPr/>
        </p:nvSpPr>
        <p:spPr>
          <a:xfrm>
            <a:off x="3460830" y="1215342"/>
            <a:ext cx="740780" cy="312516"/>
          </a:xfrm>
          <a:prstGeom prst="ellipse">
            <a:avLst/>
          </a:prstGeom>
          <a:solidFill>
            <a:srgbClr val="0083E6"/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616C8-3A9B-6376-51B7-D746ABF11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sp>
        <p:nvSpPr>
          <p:cNvPr id="10" name="Half Frame 9">
            <a:extLst>
              <a:ext uri="{FF2B5EF4-FFF2-40B4-BE49-F238E27FC236}">
                <a16:creationId xmlns:a16="http://schemas.microsoft.com/office/drawing/2014/main" id="{437E6D2A-4027-AE1B-F40F-AFE6D2AA7CAD}"/>
              </a:ext>
            </a:extLst>
          </p:cNvPr>
          <p:cNvSpPr/>
          <p:nvPr/>
        </p:nvSpPr>
        <p:spPr>
          <a:xfrm rot="18972568">
            <a:off x="-2730754" y="2888999"/>
            <a:ext cx="1080000" cy="1080000"/>
          </a:xfrm>
          <a:prstGeom prst="halfFrame">
            <a:avLst>
              <a:gd name="adj1" fmla="val 7810"/>
              <a:gd name="adj2" fmla="val 75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68E26C5C-6882-9F25-7654-A4F4ECFFA73E}"/>
              </a:ext>
            </a:extLst>
          </p:cNvPr>
          <p:cNvSpPr/>
          <p:nvPr/>
        </p:nvSpPr>
        <p:spPr>
          <a:xfrm rot="18972568">
            <a:off x="-1527364" y="2889000"/>
            <a:ext cx="1080000" cy="1080000"/>
          </a:xfrm>
          <a:prstGeom prst="halfFrame">
            <a:avLst>
              <a:gd name="adj1" fmla="val 7810"/>
              <a:gd name="adj2" fmla="val 75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4C6CD4EF-2738-67D0-118A-EE2FE5010E5E}"/>
              </a:ext>
            </a:extLst>
          </p:cNvPr>
          <p:cNvSpPr/>
          <p:nvPr/>
        </p:nvSpPr>
        <p:spPr>
          <a:xfrm rot="18972568">
            <a:off x="-3934143" y="2889000"/>
            <a:ext cx="1080000" cy="1080000"/>
          </a:xfrm>
          <a:prstGeom prst="halfFrame">
            <a:avLst>
              <a:gd name="adj1" fmla="val 7810"/>
              <a:gd name="adj2" fmla="val 75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06401-0A73-A69A-3B0E-0924DF73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AF676F-CE1A-8073-9EFF-FE1A70A62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3AFB4-0D21-2A19-983A-6834524E5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BA04965-E747-60D4-4AA0-BFBC8F6A6890}"/>
              </a:ext>
            </a:extLst>
          </p:cNvPr>
          <p:cNvSpPr/>
          <p:nvPr/>
        </p:nvSpPr>
        <p:spPr>
          <a:xfrm>
            <a:off x="-4648200" y="-2682240"/>
            <a:ext cx="21381720" cy="13106400"/>
          </a:xfrm>
          <a:prstGeom prst="ellipse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48448-529A-6450-9B9C-3B2B425B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EDAD8A-6F66-CAAE-64CD-88AE9AD70D90}"/>
              </a:ext>
            </a:extLst>
          </p:cNvPr>
          <p:cNvSpPr/>
          <p:nvPr/>
        </p:nvSpPr>
        <p:spPr>
          <a:xfrm>
            <a:off x="-12264260" y="0"/>
            <a:ext cx="12192000" cy="6858000"/>
          </a:xfrm>
          <a:prstGeom prst="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CB0F-9762-E9B0-A529-D53484B08F0C}"/>
              </a:ext>
            </a:extLst>
          </p:cNvPr>
          <p:cNvSpPr txBox="1"/>
          <p:nvPr/>
        </p:nvSpPr>
        <p:spPr>
          <a:xfrm>
            <a:off x="-7837353" y="1690062"/>
            <a:ext cx="75945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Opportunity pipeline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B213F8D6-731F-604D-078E-6893C06577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1012807"/>
                  </p:ext>
                </p:extLst>
              </p:nvPr>
            </p:nvGraphicFramePr>
            <p:xfrm>
              <a:off x="-12713749" y="2538585"/>
              <a:ext cx="4313982" cy="178082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313982" cy="1780827"/>
                    </a:xfrm>
                    <a:prstGeom prst="rect">
                      <a:avLst/>
                    </a:prstGeom>
                  </am3d:spPr>
                  <am3d:camera>
                    <am3d:pos x="0" y="0" z="555761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438" d="1000000"/>
                    <am3d:preTrans dx="0" dy="10" dz="-17999961"/>
                    <am3d:scale>
                      <am3d:sx n="1000000" d="1000000"/>
                      <am3d:sy n="1000000" d="1000000"/>
                      <am3d:sz n="1000000" d="1000000"/>
                    </am3d:scale>
                    <am3d:rot ax="2086134" ay="-2149584" az="-132684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B213F8D6-731F-604D-078E-6893C06577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713749" y="2538585"/>
                <a:ext cx="4313982" cy="17808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02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D858F-483C-0FD6-B8FA-081073E9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61EF6-7FDF-56D5-AE89-A1A533EBA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28418-ECA4-C034-B4CE-449A9D01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27486-4CB2-0C6A-76CE-A117CD6BB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6270625"/>
            <a:ext cx="12192000" cy="5429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D8A526-896C-7B32-5410-8A3102C9C1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80829-83F0-21F0-A722-E6B51EA3310B}"/>
              </a:ext>
            </a:extLst>
          </p:cNvPr>
          <p:cNvSpPr txBox="1"/>
          <p:nvPr/>
        </p:nvSpPr>
        <p:spPr>
          <a:xfrm>
            <a:off x="4426907" y="1690062"/>
            <a:ext cx="75945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Opportunity pipeline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CBE6770C-9DEB-141B-8310-808A5EA23F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7885470"/>
                  </p:ext>
                </p:extLst>
              </p:nvPr>
            </p:nvGraphicFramePr>
            <p:xfrm>
              <a:off x="-95751" y="1690062"/>
              <a:ext cx="4352076" cy="357117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352076" cy="3571179"/>
                    </a:xfrm>
                    <a:prstGeom prst="rect">
                      <a:avLst/>
                    </a:prstGeom>
                  </am3d:spPr>
                  <am3d:camera>
                    <am3d:pos x="0" y="0" z="555761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438" d="1000000"/>
                    <am3d:preTrans dx="0" dy="10" dz="-17999961"/>
                    <am3d:scale>
                      <am3d:sx n="1000000" d="1000000"/>
                      <am3d:sy n="1000000" d="1000000"/>
                      <am3d:sz n="1000000" d="1000000"/>
                    </am3d:scale>
                    <am3d:rot ax="-1850465" ay="2852111" az="-142631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CBE6770C-9DEB-141B-8310-808A5EA23F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5751" y="1690062"/>
                <a:ext cx="4352076" cy="357117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C6FA8CC-B778-D1B5-4501-8C24EB79FB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287751" y="761026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9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BB4B2-FC82-E3F8-0A83-97C87718B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E5E88C-42C8-0239-789D-7B65F67AE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783" y="1608012"/>
            <a:ext cx="2533850" cy="621984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B8599-C2F5-ED03-9783-F3AB5AD7ACDE}"/>
              </a:ext>
            </a:extLst>
          </p:cNvPr>
          <p:cNvSpPr txBox="1"/>
          <p:nvPr/>
        </p:nvSpPr>
        <p:spPr>
          <a:xfrm>
            <a:off x="254000" y="-1541938"/>
            <a:ext cx="375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Agile Tools</a:t>
            </a:r>
            <a:endParaRPr lang="en-IN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9A1DEE-0A8B-AF98-3019-EE6F61539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72" y="1328827"/>
            <a:ext cx="1007327" cy="888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B770B0-0A8B-B8BA-21BD-5ED27E3C4513}"/>
              </a:ext>
            </a:extLst>
          </p:cNvPr>
          <p:cNvSpPr txBox="1"/>
          <p:nvPr/>
        </p:nvSpPr>
        <p:spPr>
          <a:xfrm>
            <a:off x="13319760" y="2092960"/>
            <a:ext cx="1148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i="1" dirty="0">
                <a:solidFill>
                  <a:schemeClr val="bg1"/>
                </a:solidFill>
              </a:rPr>
              <a:t>Agile</a:t>
            </a:r>
            <a:r>
              <a:rPr lang="en-IN" sz="2800" dirty="0">
                <a:solidFill>
                  <a:schemeClr val="bg1"/>
                </a:solidFill>
              </a:rPr>
              <a:t>  is a project management methodology used to </a:t>
            </a:r>
            <a:r>
              <a:rPr lang="en-IN" sz="2800" dirty="0">
                <a:solidFill>
                  <a:srgbClr val="49B8DB"/>
                </a:solidFill>
              </a:rPr>
              <a:t>break complex projects</a:t>
            </a:r>
            <a:r>
              <a:rPr lang="en-IN" sz="2800" dirty="0">
                <a:solidFill>
                  <a:schemeClr val="bg1"/>
                </a:solidFill>
              </a:rPr>
              <a:t> into </a:t>
            </a:r>
            <a:r>
              <a:rPr lang="en-IN" sz="2800" dirty="0">
                <a:solidFill>
                  <a:srgbClr val="68DEEA"/>
                </a:solidFill>
              </a:rPr>
              <a:t>smaller, more focused </a:t>
            </a:r>
            <a:r>
              <a:rPr lang="en-IN" sz="2800" dirty="0">
                <a:solidFill>
                  <a:schemeClr val="bg1"/>
                </a:solidFill>
              </a:rPr>
              <a:t>chunks so teams can </a:t>
            </a:r>
            <a:r>
              <a:rPr lang="en-IN" sz="2800" dirty="0">
                <a:solidFill>
                  <a:srgbClr val="0083E6"/>
                </a:solidFill>
              </a:rPr>
              <a:t>work in short, incremental phases</a:t>
            </a:r>
            <a:r>
              <a:rPr lang="en-IN" sz="2800" dirty="0">
                <a:solidFill>
                  <a:schemeClr val="bg1"/>
                </a:solidFill>
              </a:rPr>
              <a:t>. 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As its name suggests, “agile” means moving fast and managing shifting priorities.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Tools used to make project management agile are called </a:t>
            </a:r>
            <a:r>
              <a:rPr lang="en-IN" sz="2800" dirty="0">
                <a:solidFill>
                  <a:srgbClr val="85DFFF"/>
                </a:solidFill>
              </a:rPr>
              <a:t>Agile Tools</a:t>
            </a:r>
            <a:r>
              <a:rPr lang="en-IN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622F5-0EB2-CB49-FE17-B75A09746745}"/>
              </a:ext>
            </a:extLst>
          </p:cNvPr>
          <p:cNvSpPr txBox="1"/>
          <p:nvPr/>
        </p:nvSpPr>
        <p:spPr>
          <a:xfrm>
            <a:off x="1205414" y="1598284"/>
            <a:ext cx="10501010" cy="3475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</a:rPr>
              <a:t>is an agile and compact project management software that gives small, medium, and enterprise owners a tool to manage their projects remotely. 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</a:rPr>
              <a:t>It offers a robust set of tools for project scoring, roadmap design, and task alignment.</a:t>
            </a:r>
            <a:endParaRPr lang="en-IN" sz="2400" dirty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4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9468A7-8D60-67D5-7790-2385D442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D1F6D3-E08F-C26D-7AC5-E93949522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49888-77A2-A2A5-38D9-76F044D63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4" name="!Picture 3">
            <a:extLst>
              <a:ext uri="{FF2B5EF4-FFF2-40B4-BE49-F238E27FC236}">
                <a16:creationId xmlns:a16="http://schemas.microsoft.com/office/drawing/2014/main" id="{491B05DA-A588-7837-4CDB-0030DE6AC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38BD1-7B96-F287-E33E-C7C71242B78E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7ED93-E066-F16C-E1F9-98A5B65E1F92}"/>
              </a:ext>
            </a:extLst>
          </p:cNvPr>
          <p:cNvSpPr txBox="1"/>
          <p:nvPr/>
        </p:nvSpPr>
        <p:spPr>
          <a:xfrm>
            <a:off x="16618907" y="1690062"/>
            <a:ext cx="75945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Opportunity pipeline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FE5BF5D2-C48B-EA71-F153-2A9156D5D1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946267"/>
                  </p:ext>
                </p:extLst>
              </p:nvPr>
            </p:nvGraphicFramePr>
            <p:xfrm rot="5400000">
              <a:off x="15965128" y="1968329"/>
              <a:ext cx="2068157" cy="2067900"/>
            </p:xfrm>
            <a:graphic>
              <a:graphicData uri="http://schemas.microsoft.com/office/drawing/2017/model3d">
                <am3d:model3d r:embed="rId7">
                  <am3d:spPr>
                    <a:xfrm rot="5400000">
                      <a:off x="0" y="0"/>
                      <a:ext cx="2068157" cy="2067900"/>
                    </a:xfrm>
                    <a:prstGeom prst="rect">
                      <a:avLst/>
                    </a:prstGeom>
                  </am3d:spPr>
                  <am3d:camera>
                    <am3d:pos x="0" y="0" z="555761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1438" d="1000000"/>
                    <am3d:preTrans dx="0" dy="10" dz="-17999961"/>
                    <am3d:scale>
                      <am3d:sx n="1000000" d="1000000"/>
                      <am3d:sy n="1000000" d="1000000"/>
                      <am3d:sz n="1000000" d="1000000"/>
                    </am3d:scale>
                    <am3d:rot ax="-9435878" ay="234133" az="-1070198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FE5BF5D2-C48B-EA71-F153-2A9156D5D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15965128" y="1968329"/>
                <a:ext cx="2068157" cy="20679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532AE7-FFA5-62C1-16B5-889963E32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0" y="714375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A7D6C-581C-14D1-037A-6909FBCE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84B9E4-AEDD-D6E3-0B7C-48B50A916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5036A-EF9C-4FDE-6064-48CEC04DD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AECA1-E05A-FA6F-3921-3091A8726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4" name="!Picture 3">
            <a:extLst>
              <a:ext uri="{FF2B5EF4-FFF2-40B4-BE49-F238E27FC236}">
                <a16:creationId xmlns:a16="http://schemas.microsoft.com/office/drawing/2014/main" id="{89D9B502-3222-6963-E91B-3E6A6838E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0" y="714375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27FC6-FB33-C5E3-AE97-6DC6E342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1A8AF5-3694-3470-4185-058CB5F7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6218E-52F7-D146-1ED9-0D113123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DD6958-8115-0536-CB37-51ED5C1C1F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uckoo clock">
                <a:extLst>
                  <a:ext uri="{FF2B5EF4-FFF2-40B4-BE49-F238E27FC236}">
                    <a16:creationId xmlns:a16="http://schemas.microsoft.com/office/drawing/2014/main" id="{BF2C25D7-31C3-2283-4A94-1CE66FBAD4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0911610"/>
                  </p:ext>
                </p:extLst>
              </p:nvPr>
            </p:nvGraphicFramePr>
            <p:xfrm>
              <a:off x="-8249988" y="-2909658"/>
              <a:ext cx="25804033" cy="1206771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804033" cy="12067716"/>
                    </a:xfrm>
                    <a:prstGeom prst="rect">
                      <a:avLst/>
                    </a:prstGeom>
                  </am3d:spPr>
                  <am3d:camera>
                    <am3d:pos x="0" y="0" z="531566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609" d="1000000"/>
                    <am3d:preTrans dx="16611" dy="-4799618" dz="-18001291"/>
                    <am3d:scale>
                      <am3d:sx n="1000000" d="1000000"/>
                      <am3d:sy n="1000000" d="1000000"/>
                      <am3d:sz n="1000000" d="1000000"/>
                    </am3d:scale>
                    <am3d:rot ax="49223" ay="767925" az="10905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3389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uckoo clock">
                <a:extLst>
                  <a:ext uri="{FF2B5EF4-FFF2-40B4-BE49-F238E27FC236}">
                    <a16:creationId xmlns:a16="http://schemas.microsoft.com/office/drawing/2014/main" id="{BF2C25D7-31C3-2283-4A94-1CE66FBAD4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249988" y="-2909658"/>
                <a:ext cx="25804033" cy="1206771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7C41270-70C0-B9F2-5E13-F88C2211E846}"/>
              </a:ext>
            </a:extLst>
          </p:cNvPr>
          <p:cNvSpPr txBox="1"/>
          <p:nvPr/>
        </p:nvSpPr>
        <p:spPr>
          <a:xfrm>
            <a:off x="3806596" y="1690062"/>
            <a:ext cx="75945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Product</a:t>
            </a:r>
          </a:p>
          <a:p>
            <a:pPr algn="r"/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Timeline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61EDD-7B79-9F05-0788-B0F70EE44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890512"/>
            <a:ext cx="12192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6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2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F3F1D-83AA-B77C-9270-783D5B99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498543-8D24-4A6F-B65F-BCF60B1C2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A75FA-A3B5-00B1-D998-5A3D42B5B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14043-B1FE-7E33-B537-BF5DE2B43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DA895A-5C0F-5BF5-8490-62A27F6F1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714375"/>
            <a:ext cx="12192000" cy="54292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uckoo clock">
                <a:extLst>
                  <a:ext uri="{FF2B5EF4-FFF2-40B4-BE49-F238E27FC236}">
                    <a16:creationId xmlns:a16="http://schemas.microsoft.com/office/drawing/2014/main" id="{9601AF93-D39C-4907-8B32-475A5FE83F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472287"/>
                  </p:ext>
                </p:extLst>
              </p:nvPr>
            </p:nvGraphicFramePr>
            <p:xfrm>
              <a:off x="-8249988" y="-13132192"/>
              <a:ext cx="25804033" cy="1206771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804033" cy="12067716"/>
                    </a:xfrm>
                    <a:prstGeom prst="rect">
                      <a:avLst/>
                    </a:prstGeom>
                  </am3d:spPr>
                  <am3d:camera>
                    <am3d:pos x="0" y="0" z="531566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609" d="1000000"/>
                    <am3d:preTrans dx="16611" dy="-4799618" dz="-18001291"/>
                    <am3d:scale>
                      <am3d:sx n="1000000" d="1000000"/>
                      <am3d:sy n="1000000" d="1000000"/>
                      <am3d:sz n="1000000" d="1000000"/>
                    </am3d:scale>
                    <am3d:rot ax="49223" ay="767925" az="10905"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3389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uckoo clock">
                <a:extLst>
                  <a:ext uri="{FF2B5EF4-FFF2-40B4-BE49-F238E27FC236}">
                    <a16:creationId xmlns:a16="http://schemas.microsoft.com/office/drawing/2014/main" id="{9601AF93-D39C-4907-8B32-475A5FE83F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8249988" y="-13132192"/>
                <a:ext cx="25804033" cy="1206771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CC4FDF-0FC5-4652-EAC3-699C5C657B75}"/>
              </a:ext>
            </a:extLst>
          </p:cNvPr>
          <p:cNvSpPr txBox="1"/>
          <p:nvPr/>
        </p:nvSpPr>
        <p:spPr>
          <a:xfrm>
            <a:off x="3806596" y="-8532472"/>
            <a:ext cx="75945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Product</a:t>
            </a:r>
          </a:p>
          <a:p>
            <a:pPr algn="r"/>
            <a:r>
              <a:rPr lang="en-IN" sz="1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84827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2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3E6">
                <a:lumMod val="28000"/>
              </a:srgbClr>
            </a:gs>
            <a:gs pos="82000">
              <a:srgbClr val="49B8DB">
                <a:lumMod val="44000"/>
              </a:srgbClr>
            </a:gs>
            <a:gs pos="100000">
              <a:srgbClr val="85DFFF">
                <a:lumMod val="5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E13CC-05F5-9D11-0DA4-439F9266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C092DF-7823-6433-44B7-46757AEB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96717-B600-BE85-8188-98499D57E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BC4EB-1420-1E21-4C89-141E8D315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5"/>
            <a:ext cx="12192000" cy="5429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864203-3367-B333-9A89-7CC06A3EF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0" y="714375"/>
            <a:ext cx="12192000" cy="5429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957FA7-1DE6-A524-971B-FE2AD22FA73B}"/>
              </a:ext>
            </a:extLst>
          </p:cNvPr>
          <p:cNvSpPr txBox="1"/>
          <p:nvPr/>
        </p:nvSpPr>
        <p:spPr>
          <a:xfrm>
            <a:off x="1699846" y="7435675"/>
            <a:ext cx="87923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dirty="0">
                <a:solidFill>
                  <a:schemeClr val="bg1"/>
                </a:solidFill>
                <a:latin typeface="Niagara Solid" panose="04020502070702020202" pitchFamily="82" charset="0"/>
              </a:rPr>
              <a:t>THANK </a:t>
            </a:r>
          </a:p>
          <a:p>
            <a:pPr algn="ctr"/>
            <a:r>
              <a:rPr lang="en-US" sz="18000" dirty="0">
                <a:solidFill>
                  <a:schemeClr val="bg1"/>
                </a:solidFill>
                <a:latin typeface="Niagara Solid" panose="04020502070702020202" pitchFamily="82" charset="0"/>
              </a:rPr>
              <a:t>YOU</a:t>
            </a:r>
            <a:endParaRPr lang="en-IN" sz="18000" dirty="0">
              <a:solidFill>
                <a:schemeClr val="bg1"/>
              </a:solidFill>
              <a:latin typeface="Niagara Solid" panose="0402050207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2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1000"/>
              </a:schemeClr>
            </a:gs>
            <a:gs pos="88000">
              <a:srgbClr val="002060"/>
            </a:gs>
            <a:gs pos="100000">
              <a:srgbClr val="6622A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CEA30-9F60-382E-DE71-392EF89CA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4753E0-73BB-8B89-6BD8-C2A55F69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320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25DDE-FC9A-6E26-8F3D-4192AD825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103" y="120382"/>
            <a:ext cx="469437" cy="414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FA2EF-4BF8-6774-420B-BC80D9E0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5429250"/>
            <a:ext cx="12192000" cy="5429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9E716-857E-8205-B8C5-C39DD6362C63}"/>
              </a:ext>
            </a:extLst>
          </p:cNvPr>
          <p:cNvSpPr txBox="1"/>
          <p:nvPr/>
        </p:nvSpPr>
        <p:spPr>
          <a:xfrm>
            <a:off x="1699846" y="612844"/>
            <a:ext cx="87923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dirty="0">
                <a:solidFill>
                  <a:schemeClr val="bg1"/>
                </a:solidFill>
                <a:latin typeface="Niagara Solid" panose="04020502070702020202" pitchFamily="82" charset="0"/>
              </a:rPr>
              <a:t>THANK </a:t>
            </a:r>
          </a:p>
          <a:p>
            <a:pPr algn="ctr"/>
            <a:r>
              <a:rPr lang="en-US" sz="18000" dirty="0">
                <a:solidFill>
                  <a:schemeClr val="bg1"/>
                </a:solidFill>
                <a:latin typeface="Niagara Solid" panose="04020502070702020202" pitchFamily="82" charset="0"/>
              </a:rPr>
              <a:t>YOU</a:t>
            </a:r>
            <a:endParaRPr lang="en-IN" sz="18000" dirty="0">
              <a:solidFill>
                <a:schemeClr val="bg1"/>
              </a:solidFill>
              <a:latin typeface="Niagara Solid" panose="0402050207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59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12F87-B1A8-E493-A782-3F4F729AC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193702-3A30-290C-8497-0A47158E8525}"/>
              </a:ext>
            </a:extLst>
          </p:cNvPr>
          <p:cNvSpPr txBox="1"/>
          <p:nvPr/>
        </p:nvSpPr>
        <p:spPr>
          <a:xfrm>
            <a:off x="-12297226" y="1598284"/>
            <a:ext cx="10501010" cy="3475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</a:rPr>
              <a:t>is an agile and compact project management software that gives small, medium, and enterprise owners a tool to manage their projects remotely. 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</a:rPr>
              <a:t>It offers a robust set of tools for project scoring, roadmap design, and task alignment.</a:t>
            </a:r>
            <a:endParaRPr lang="en-IN" sz="2400" dirty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60757-F350-9BE7-9733-6E6A335D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48B502-4965-F8FC-AF3A-DC5FBD915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72BE0-5682-142A-7253-348AC271B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4"/>
            <a:ext cx="121920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1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682C1-497F-C485-1DAE-CD4BD85E1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BC572A-D564-2278-47C5-E28F5073D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F0116-B990-5A82-3523-8E0D6F1BD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BF1C8-FBA5-FDEE-844F-3B5B24D97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4374"/>
            <a:ext cx="12192000" cy="614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7A390-8C7A-FECA-DDBA-D7BB42AE3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6365" y="7112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9DD12D-EEAE-5A31-936E-6D67E8156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81862-5FC3-7B35-EFB0-89DB7FD4A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529CB-FC5D-D10D-AD75-FA81EA93A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C0F6B-00A5-5F5A-570A-CF3655EDF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12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4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81000">
              <a:schemeClr val="tx1"/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DB10D0-45B1-1C1A-7681-AA942702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FF38B-D30D-0109-6E12-260FD90F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76" y="195140"/>
            <a:ext cx="1382862" cy="339451"/>
          </a:xfrm>
          <a:prstGeom prst="rect">
            <a:avLst/>
          </a:prstGeom>
          <a:effectLst>
            <a:glow>
              <a:srgbClr val="00B0F0">
                <a:alpha val="0"/>
              </a:srgb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BD6A1-51D8-E05D-0192-ECE9DCB46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459" y="120382"/>
            <a:ext cx="469437" cy="414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D9160-871D-8C9B-1380-67C5C83019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190" t="24019" r="30127" b="26833"/>
          <a:stretch/>
        </p:blipFill>
        <p:spPr>
          <a:xfrm>
            <a:off x="1908603" y="1044240"/>
            <a:ext cx="8374794" cy="5229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B5274B-E7B4-6BE8-3D11-8DBDBD464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8915" y="714374"/>
            <a:ext cx="121920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504</Words>
  <Application>Microsoft Office PowerPoint</Application>
  <PresentationFormat>Widescreen</PresentationFormat>
  <Paragraphs>107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Bahnschrift SemiBold</vt:lpstr>
      <vt:lpstr>Baskerville Old Face</vt:lpstr>
      <vt:lpstr>Calibri</vt:lpstr>
      <vt:lpstr>Calibri Light</vt:lpstr>
      <vt:lpstr>Century Gothic</vt:lpstr>
      <vt:lpstr>Franklin Gothic Book</vt:lpstr>
      <vt:lpstr>Georgia</vt:lpstr>
      <vt:lpstr>Microsoft Tai Le</vt:lpstr>
      <vt:lpstr>Niagara Solid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Gagan Keni</dc:creator>
  <cp:lastModifiedBy>Gagan Keni</cp:lastModifiedBy>
  <cp:revision>19</cp:revision>
  <dcterms:created xsi:type="dcterms:W3CDTF">2024-12-07T12:37:28Z</dcterms:created>
  <dcterms:modified xsi:type="dcterms:W3CDTF">2024-12-27T07:08:47Z</dcterms:modified>
</cp:coreProperties>
</file>